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CE65DD5-44E9-3F48-94C5-ADAED79A0F3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899FF5E-85B6-1E46-A31D-2EF64AFF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Outcome: Why a Cold War?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128" y="207292"/>
            <a:ext cx="2370941" cy="234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645" y="207292"/>
            <a:ext cx="2093388" cy="234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3090" y="4259355"/>
            <a:ext cx="3494555" cy="237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 Winter </a:t>
            </a:r>
            <a:r>
              <a:rPr lang="en-US" dirty="0" err="1" smtClean="0"/>
              <a:t>olympics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9463" y="1572322"/>
            <a:ext cx="3566160" cy="50068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US team coached by Herb Brooks</a:t>
            </a:r>
          </a:p>
          <a:p>
            <a:r>
              <a:rPr lang="en-US" b="1" dirty="0" smtClean="0"/>
              <a:t>Soviet Union won the gold medal in hockey in 1956, 1964, 1968, 1972, &amp; 1976</a:t>
            </a:r>
          </a:p>
          <a:p>
            <a:r>
              <a:rPr lang="en-US" b="1" dirty="0" smtClean="0"/>
              <a:t>US team was made up of college amateurs </a:t>
            </a:r>
          </a:p>
          <a:p>
            <a:r>
              <a:rPr lang="en-US" b="1" dirty="0" smtClean="0"/>
              <a:t>US won semi-final game</a:t>
            </a:r>
          </a:p>
          <a:p>
            <a:r>
              <a:rPr lang="en-US" b="1" dirty="0" smtClean="0"/>
              <a:t>US would go on to win gold</a:t>
            </a:r>
          </a:p>
          <a:p>
            <a:r>
              <a:rPr lang="en-US" b="1" dirty="0" smtClean="0"/>
              <a:t>Seen as more than a hockey game</a:t>
            </a:r>
          </a:p>
          <a:p>
            <a:r>
              <a:rPr lang="en-US" b="1" dirty="0" smtClean="0"/>
              <a:t>Considered greatest sports moment in history (for US)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5025" y="1794748"/>
            <a:ext cx="3567926" cy="4362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138" y="1619250"/>
            <a:ext cx="9663137" cy="4953000"/>
          </a:xfrm>
        </p:spPr>
        <p:txBody>
          <a:bodyPr/>
          <a:lstStyle/>
          <a:p>
            <a:pPr marL="1092200" lvl="2" indent="-514350">
              <a:buFont typeface="+mj-lt"/>
              <a:buAutoNum type="romanLcPeriod" startAt="3"/>
            </a:pPr>
            <a:r>
              <a:rPr lang="en-US" sz="2200" b="1" dirty="0" smtClean="0"/>
              <a:t>Sports and Movies</a:t>
            </a:r>
            <a:endParaRPr lang="en-US" sz="2200" dirty="0" smtClean="0"/>
          </a:p>
          <a:p>
            <a:pPr marL="1317625" lvl="3" indent="-45720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u="sng" dirty="0" smtClean="0">
                <a:solidFill>
                  <a:srgbClr val="0000FF"/>
                </a:solidFill>
              </a:rPr>
              <a:t>Olympic</a:t>
            </a:r>
            <a:r>
              <a:rPr lang="en-US" sz="2200" b="1" dirty="0" smtClean="0"/>
              <a:t> Games</a:t>
            </a:r>
            <a:r>
              <a:rPr lang="en-US" sz="2200" dirty="0" smtClean="0"/>
              <a:t> served as a Cold War battlefield</a:t>
            </a:r>
          </a:p>
          <a:p>
            <a:pPr marL="1317625" lvl="3" indent="-457200">
              <a:buFont typeface="+mj-lt"/>
              <a:buAutoNum type="arabicPeriod"/>
            </a:pPr>
            <a:r>
              <a:rPr lang="en-US" sz="2200" b="1" dirty="0" smtClean="0"/>
              <a:t>Stereotypes: </a:t>
            </a:r>
            <a:endParaRPr lang="en-US" sz="2200" dirty="0" smtClean="0"/>
          </a:p>
          <a:p>
            <a:pPr marL="1600200" lvl="4" indent="-457200">
              <a:buFont typeface="+mj-lt"/>
              <a:buAutoNum type="alphaLcPeriod"/>
            </a:pPr>
            <a:r>
              <a:rPr lang="en-US" sz="2200" dirty="0" smtClean="0"/>
              <a:t>We portrayed the Soviets as </a:t>
            </a:r>
            <a:r>
              <a:rPr lang="en-US" sz="2200" b="1" u="sng" dirty="0" smtClean="0">
                <a:solidFill>
                  <a:srgbClr val="0000FF"/>
                </a:solidFill>
              </a:rPr>
              <a:t>cold</a:t>
            </a:r>
            <a:r>
              <a:rPr lang="en-US" sz="2200" dirty="0" smtClean="0"/>
              <a:t> &amp; </a:t>
            </a:r>
            <a:r>
              <a:rPr lang="en-US" sz="2200" b="1" u="sng" dirty="0" smtClean="0">
                <a:solidFill>
                  <a:srgbClr val="0000FF"/>
                </a:solidFill>
              </a:rPr>
              <a:t>ruthless</a:t>
            </a:r>
          </a:p>
          <a:p>
            <a:pPr marL="1600200" lvl="4" indent="-457200">
              <a:buFont typeface="+mj-lt"/>
              <a:buAutoNum type="alphaLcPeriod"/>
            </a:pPr>
            <a:r>
              <a:rPr lang="en-US" sz="2200" dirty="0" smtClean="0"/>
              <a:t>They portrayed Americans as </a:t>
            </a:r>
            <a:r>
              <a:rPr lang="en-US" sz="2200" b="1" u="sng" dirty="0" smtClean="0">
                <a:solidFill>
                  <a:srgbClr val="0000FF"/>
                </a:solidFill>
              </a:rPr>
              <a:t>spoiled</a:t>
            </a:r>
            <a:r>
              <a:rPr lang="en-US" sz="2200" dirty="0" smtClean="0"/>
              <a:t> &amp; </a:t>
            </a:r>
            <a:r>
              <a:rPr lang="en-US" sz="2200" b="1" u="sng" dirty="0" smtClean="0">
                <a:solidFill>
                  <a:srgbClr val="0000FF"/>
                </a:solidFill>
              </a:rPr>
              <a:t>undisciplined</a:t>
            </a:r>
          </a:p>
          <a:p>
            <a:r>
              <a:rPr lang="en-US" sz="1800" b="1" dirty="0" smtClean="0"/>
              <a:t>                   </a:t>
            </a:r>
            <a:r>
              <a:rPr lang="en-US" sz="2200" b="1" dirty="0" smtClean="0"/>
              <a:t>Goal</a:t>
            </a:r>
            <a:r>
              <a:rPr lang="en-US" sz="2200" dirty="0" smtClean="0"/>
              <a:t>: To prove </a:t>
            </a:r>
            <a:r>
              <a:rPr lang="en-US" sz="2200" b="1" u="sng" dirty="0" smtClean="0">
                <a:solidFill>
                  <a:srgbClr val="0000FF"/>
                </a:solidFill>
              </a:rPr>
              <a:t>physical</a:t>
            </a:r>
            <a:r>
              <a:rPr lang="en-US" sz="2200" dirty="0" smtClean="0"/>
              <a:t> superiority</a:t>
            </a:r>
          </a:p>
          <a:p>
            <a:endParaRPr lang="en-US" sz="1800" dirty="0" smtClean="0"/>
          </a:p>
          <a:p>
            <a:pPr marL="1092200" lvl="2" indent="-514350">
              <a:buFont typeface="+mj-lt"/>
              <a:buAutoNum type="romanLcPeriod" startAt="4"/>
            </a:pPr>
            <a:r>
              <a:rPr lang="en-US" sz="2200" dirty="0" smtClean="0"/>
              <a:t>A Race for </a:t>
            </a:r>
            <a:r>
              <a:rPr lang="en-US" sz="2200" b="1" dirty="0" smtClean="0"/>
              <a:t>World Influence</a:t>
            </a:r>
            <a:endParaRPr lang="en-US" sz="2200" dirty="0" smtClean="0"/>
          </a:p>
          <a:p>
            <a:pPr lvl="3">
              <a:buNone/>
            </a:pPr>
            <a:r>
              <a:rPr lang="en-US" sz="2200" b="1" dirty="0" smtClean="0"/>
              <a:t>       Goal</a:t>
            </a:r>
            <a:r>
              <a:rPr lang="en-US" sz="2200" dirty="0" smtClean="0"/>
              <a:t>: </a:t>
            </a:r>
            <a:r>
              <a:rPr lang="en-US" sz="2200" b="1" u="sng" dirty="0" smtClean="0">
                <a:solidFill>
                  <a:srgbClr val="0000FF"/>
                </a:solidFill>
              </a:rPr>
              <a:t>To outnumber</a:t>
            </a:r>
            <a:r>
              <a:rPr lang="en-US" sz="2200" dirty="0" smtClean="0"/>
              <a:t> the opponent (U.S. Goal = </a:t>
            </a:r>
            <a:r>
              <a:rPr lang="en-US" sz="2200" b="1" u="sng" dirty="0" smtClean="0">
                <a:solidFill>
                  <a:srgbClr val="0000FF"/>
                </a:solidFill>
              </a:rPr>
              <a:t>Containment</a:t>
            </a:r>
            <a:r>
              <a:rPr lang="en-US" sz="22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861" y="1619250"/>
            <a:ext cx="1738094" cy="1623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250"/>
            <a:ext cx="9144000" cy="4953000"/>
          </a:xfrm>
        </p:spPr>
        <p:txBody>
          <a:bodyPr/>
          <a:lstStyle/>
          <a:p>
            <a:pPr marL="739775" lvl="1" indent="-457200">
              <a:buFont typeface="+mj-lt"/>
              <a:buAutoNum type="alphaLcPeriod" startAt="4"/>
            </a:pPr>
            <a:r>
              <a:rPr lang="en-US" sz="2400" b="1" dirty="0" smtClean="0"/>
              <a:t>Why</a:t>
            </a:r>
            <a:r>
              <a:rPr lang="en-US" sz="2400" dirty="0" smtClean="0"/>
              <a:t> did the U.S. win the </a:t>
            </a:r>
            <a:r>
              <a:rPr lang="en-US" dirty="0" smtClean="0"/>
              <a:t>Cold War?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200" dirty="0" smtClean="0"/>
              <a:t>In the long run, USSR’s weaker </a:t>
            </a:r>
            <a:r>
              <a:rPr lang="en-US" sz="2200" b="1" u="sng" dirty="0" smtClean="0">
                <a:solidFill>
                  <a:srgbClr val="FF0000"/>
                </a:solidFill>
              </a:rPr>
              <a:t>Communist</a:t>
            </a:r>
            <a:r>
              <a:rPr lang="en-US" sz="2200" dirty="0" smtClean="0"/>
              <a:t> system could not keep up the race; </a:t>
            </a:r>
            <a:r>
              <a:rPr lang="en-US" sz="2200" b="1" u="sng" dirty="0" smtClean="0">
                <a:solidFill>
                  <a:srgbClr val="0000FF"/>
                </a:solidFill>
              </a:rPr>
              <a:t>economic</a:t>
            </a:r>
            <a:r>
              <a:rPr lang="en-US" sz="2200" dirty="0" smtClean="0"/>
              <a:t> collapse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200" dirty="0" smtClean="0"/>
              <a:t> </a:t>
            </a:r>
            <a:r>
              <a:rPr lang="en-US" sz="2200" b="1" u="sng" dirty="0" smtClean="0">
                <a:solidFill>
                  <a:srgbClr val="0000FF"/>
                </a:solidFill>
              </a:rPr>
              <a:t>Mikhail Gorbachev</a:t>
            </a:r>
            <a:r>
              <a:rPr lang="en-US" sz="2200" dirty="0" smtClean="0"/>
              <a:t> was elected in USSR in 1985           (introduced </a:t>
            </a:r>
            <a:r>
              <a:rPr lang="en-US" sz="2200" b="1" u="sng" dirty="0" smtClean="0">
                <a:solidFill>
                  <a:srgbClr val="0000FF"/>
                </a:solidFill>
              </a:rPr>
              <a:t>democratic</a:t>
            </a:r>
            <a:r>
              <a:rPr lang="en-US" sz="2200" dirty="0" smtClean="0"/>
              <a:t> reforms) 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200" dirty="0" smtClean="0"/>
              <a:t>Soviet Union collapsed in 19</a:t>
            </a:r>
            <a:r>
              <a:rPr lang="en-US" sz="2200" b="1" u="sng" dirty="0" smtClean="0">
                <a:solidFill>
                  <a:srgbClr val="0000FF"/>
                </a:solidFill>
              </a:rPr>
              <a:t>91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51" y="3429000"/>
            <a:ext cx="24130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250"/>
            <a:ext cx="9144000" cy="4953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Setting the stage: During and After WWII	</a:t>
            </a:r>
            <a:endParaRPr lang="en-US" sz="1800" dirty="0" smtClean="0"/>
          </a:p>
          <a:p>
            <a:pPr marL="739775" lvl="1" indent="-457200">
              <a:buFont typeface="+mj-lt"/>
              <a:buAutoNum type="alphaLcPeriod"/>
            </a:pPr>
            <a:r>
              <a:rPr lang="en-US" dirty="0" smtClean="0"/>
              <a:t>The U.S. and Soviet Union were </a:t>
            </a:r>
            <a:r>
              <a:rPr lang="en-US" b="1" u="sng" dirty="0" smtClean="0">
                <a:solidFill>
                  <a:srgbClr val="0000FF"/>
                </a:solidFill>
              </a:rPr>
              <a:t>allies</a:t>
            </a:r>
            <a:r>
              <a:rPr lang="en-US" dirty="0" smtClean="0"/>
              <a:t> during WWII</a:t>
            </a:r>
          </a:p>
          <a:p>
            <a:pPr marL="739775" lvl="1" indent="-457200">
              <a:buFont typeface="+mj-lt"/>
              <a:buAutoNum type="alphaLcPeriod"/>
            </a:pPr>
            <a:r>
              <a:rPr lang="en-US" dirty="0" smtClean="0"/>
              <a:t>Both counties </a:t>
            </a:r>
            <a:r>
              <a:rPr lang="en-US" b="1" u="sng" dirty="0" smtClean="0">
                <a:solidFill>
                  <a:srgbClr val="0000FF"/>
                </a:solidFill>
              </a:rPr>
              <a:t>spied</a:t>
            </a:r>
            <a:r>
              <a:rPr lang="en-US" dirty="0" smtClean="0"/>
              <a:t> on each other during WWII </a:t>
            </a:r>
          </a:p>
          <a:p>
            <a:pPr marL="739775" lvl="1" indent="-457200">
              <a:buFont typeface="+mj-lt"/>
              <a:buAutoNum type="alphaLcPeriod"/>
            </a:pPr>
            <a:r>
              <a:rPr lang="en-US" dirty="0" smtClean="0"/>
              <a:t>Both wanted to share as little as possible in the victory over the </a:t>
            </a:r>
            <a:r>
              <a:rPr lang="en-US" b="1" u="sng" dirty="0" smtClean="0">
                <a:solidFill>
                  <a:srgbClr val="0000FF"/>
                </a:solidFill>
              </a:rPr>
              <a:t>axis powers</a:t>
            </a:r>
          </a:p>
          <a:p>
            <a:pPr marL="739775" lvl="1" indent="-457200">
              <a:buFont typeface="+mj-lt"/>
              <a:buAutoNum type="alphaLcPeriod"/>
            </a:pPr>
            <a:r>
              <a:rPr lang="en-US" sz="2400" dirty="0" smtClean="0"/>
              <a:t>Communism was spreading</a:t>
            </a:r>
            <a:endParaRPr lang="en-US" sz="1800" dirty="0" smtClean="0"/>
          </a:p>
          <a:p>
            <a:pPr marL="1092200" lvl="2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00FF"/>
                </a:solidFill>
              </a:rPr>
              <a:t>Stalin</a:t>
            </a:r>
            <a:r>
              <a:rPr lang="en-US" dirty="0" smtClean="0"/>
              <a:t> took over Eastern Europe ---&gt; The </a:t>
            </a:r>
            <a:r>
              <a:rPr lang="en-US" b="1" u="sng" dirty="0" smtClean="0">
                <a:solidFill>
                  <a:srgbClr val="0000FF"/>
                </a:solidFill>
              </a:rPr>
              <a:t>Iron Curtain</a:t>
            </a:r>
            <a:endParaRPr lang="en-US" sz="1600" b="1" u="sng" dirty="0" smtClean="0">
              <a:solidFill>
                <a:srgbClr val="0000FF"/>
              </a:solidFill>
            </a:endParaRPr>
          </a:p>
          <a:p>
            <a:pPr marL="1092200" lvl="2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00FF"/>
                </a:solidFill>
              </a:rPr>
              <a:t>Mao Zedong</a:t>
            </a:r>
            <a:r>
              <a:rPr lang="en-US" dirty="0" smtClean="0"/>
              <a:t> created the People’s Republic of China in 1949</a:t>
            </a:r>
            <a:endParaRPr lang="en-US" sz="1600" dirty="0" smtClean="0"/>
          </a:p>
          <a:p>
            <a:pPr marL="1092200" lvl="2" indent="-514350">
              <a:buFont typeface="+mj-lt"/>
              <a:buAutoNum type="romanLcPeriod"/>
            </a:pPr>
            <a:r>
              <a:rPr lang="en-US" dirty="0" smtClean="0"/>
              <a:t>N</a:t>
            </a:r>
            <a:r>
              <a:rPr lang="en-US" b="1" u="sng" dirty="0" smtClean="0">
                <a:solidFill>
                  <a:srgbClr val="0000FF"/>
                </a:solidFill>
              </a:rPr>
              <a:t>orth</a:t>
            </a:r>
            <a:r>
              <a:rPr lang="en-US" dirty="0" smtClean="0"/>
              <a:t> K</a:t>
            </a:r>
            <a:r>
              <a:rPr lang="en-US" b="1" u="sng" dirty="0" smtClean="0">
                <a:solidFill>
                  <a:srgbClr val="0000FF"/>
                </a:solidFill>
              </a:rPr>
              <a:t>orea</a:t>
            </a:r>
            <a:endParaRPr lang="en-US" sz="1600" b="1" u="sng" dirty="0" smtClean="0">
              <a:solidFill>
                <a:srgbClr val="0000FF"/>
              </a:solidFill>
            </a:endParaRPr>
          </a:p>
          <a:p>
            <a:pPr marL="1092200" lvl="2" indent="-514350">
              <a:buFont typeface="+mj-lt"/>
              <a:buAutoNum type="romanLcPeriod"/>
            </a:pPr>
            <a:r>
              <a:rPr lang="en-US" dirty="0" smtClean="0"/>
              <a:t>V</a:t>
            </a:r>
            <a:r>
              <a:rPr lang="en-US" b="1" u="sng" dirty="0" smtClean="0">
                <a:solidFill>
                  <a:srgbClr val="0000FF"/>
                </a:solidFill>
              </a:rPr>
              <a:t>ietnam</a:t>
            </a:r>
            <a:endParaRPr lang="en-US" sz="1600" b="1" u="sng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298" y="5075105"/>
            <a:ext cx="2211561" cy="13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953092" y="4947903"/>
            <a:ext cx="364206" cy="25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curtain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1000"/>
          </a:blip>
          <a:srcRect l="-82057" r="-82057"/>
          <a:stretch>
            <a:fillRect/>
          </a:stretch>
        </p:blipFill>
        <p:spPr bwMode="auto">
          <a:xfrm>
            <a:off x="181111" y="1527717"/>
            <a:ext cx="8494538" cy="5036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250"/>
            <a:ext cx="9144000" cy="49530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500" b="1" dirty="0" smtClean="0"/>
              <a:t>Five W’s &amp; How:</a:t>
            </a:r>
            <a:endParaRPr lang="en-US" sz="2500" dirty="0" smtClean="0"/>
          </a:p>
          <a:p>
            <a:pPr marL="739775" lvl="1" indent="-457200">
              <a:buFont typeface="+mj-lt"/>
              <a:buAutoNum type="alphaLcPeriod"/>
            </a:pPr>
            <a:r>
              <a:rPr lang="en-US" sz="2500" b="1" dirty="0" smtClean="0"/>
              <a:t>What</a:t>
            </a:r>
            <a:r>
              <a:rPr lang="en-US" sz="2500" dirty="0" smtClean="0"/>
              <a:t> was it and </a:t>
            </a:r>
            <a:r>
              <a:rPr lang="en-US" sz="2500" b="1" dirty="0" smtClean="0"/>
              <a:t>who</a:t>
            </a:r>
            <a:r>
              <a:rPr lang="en-US" sz="2500" dirty="0" smtClean="0"/>
              <a:t> fought it?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500" dirty="0" smtClean="0"/>
              <a:t>Hostility between post-WWII superpowers: </a:t>
            </a:r>
          </a:p>
          <a:p>
            <a:pPr lvl="2">
              <a:buNone/>
            </a:pPr>
            <a:r>
              <a:rPr lang="en-US" sz="2300" b="1" dirty="0" smtClean="0"/>
              <a:t>       The U.S</a:t>
            </a:r>
            <a:r>
              <a:rPr lang="en-US" sz="2300" dirty="0" smtClean="0"/>
              <a:t>. (</a:t>
            </a:r>
            <a:r>
              <a:rPr lang="en-US" sz="2300" b="1" u="sng" dirty="0" smtClean="0">
                <a:solidFill>
                  <a:srgbClr val="0000FF"/>
                </a:solidFill>
              </a:rPr>
              <a:t>Free</a:t>
            </a:r>
            <a:r>
              <a:rPr lang="en-US" sz="2300" dirty="0" smtClean="0"/>
              <a:t> World) versus </a:t>
            </a:r>
            <a:r>
              <a:rPr lang="en-US" sz="2300" b="1" dirty="0" smtClean="0"/>
              <a:t>USSR</a:t>
            </a:r>
            <a:r>
              <a:rPr lang="en-US" sz="2300" dirty="0" smtClean="0"/>
              <a:t> (</a:t>
            </a:r>
            <a:r>
              <a:rPr lang="en-US" sz="2300" b="1" u="sng" dirty="0" smtClean="0">
                <a:solidFill>
                  <a:srgbClr val="FF0000"/>
                </a:solidFill>
              </a:rPr>
              <a:t>Communist</a:t>
            </a:r>
            <a:r>
              <a:rPr lang="en-US" sz="2300" dirty="0" smtClean="0"/>
              <a:t> World)</a:t>
            </a:r>
          </a:p>
          <a:p>
            <a:pPr marL="1092200" lvl="2" indent="-514350">
              <a:buFont typeface="+mj-lt"/>
              <a:buAutoNum type="romanLcPeriod" startAt="2"/>
            </a:pPr>
            <a:r>
              <a:rPr lang="en-US" sz="2500" dirty="0" smtClean="0"/>
              <a:t>Would last about </a:t>
            </a:r>
            <a:r>
              <a:rPr lang="en-US" sz="2500" b="1" u="sng" dirty="0" smtClean="0">
                <a:solidFill>
                  <a:srgbClr val="0000FF"/>
                </a:solidFill>
              </a:rPr>
              <a:t>45</a:t>
            </a:r>
            <a:r>
              <a:rPr lang="en-US" sz="2500" dirty="0" smtClean="0"/>
              <a:t> years</a:t>
            </a:r>
          </a:p>
          <a:p>
            <a:pPr marL="1092200" lvl="2" indent="-514350">
              <a:buFont typeface="+mj-lt"/>
              <a:buAutoNum type="romanLcPeriod" startAt="2"/>
            </a:pPr>
            <a:r>
              <a:rPr lang="en-US" sz="2500" dirty="0" smtClean="0"/>
              <a:t>Neither country </a:t>
            </a:r>
            <a:r>
              <a:rPr lang="en-US" sz="2500" b="1" u="sng" dirty="0" smtClean="0">
                <a:solidFill>
                  <a:srgbClr val="0000FF"/>
                </a:solidFill>
              </a:rPr>
              <a:t>directly</a:t>
            </a:r>
            <a:r>
              <a:rPr lang="en-US" sz="2500" dirty="0" smtClean="0"/>
              <a:t> fought one another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76" y="224676"/>
            <a:ext cx="8705204" cy="6198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250"/>
            <a:ext cx="9144000" cy="4953000"/>
          </a:xfrm>
        </p:spPr>
        <p:txBody>
          <a:bodyPr/>
          <a:lstStyle/>
          <a:p>
            <a:pPr marL="739775" lvl="1" indent="-457200">
              <a:buFont typeface="+mj-lt"/>
              <a:buAutoNum type="alphaLcPeriod" startAt="2"/>
            </a:pPr>
            <a:r>
              <a:rPr lang="en-US" sz="2600" b="1" dirty="0" smtClean="0"/>
              <a:t>Where</a:t>
            </a:r>
            <a:r>
              <a:rPr lang="en-US" sz="2600" dirty="0" smtClean="0"/>
              <a:t> was it fought?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600" dirty="0" smtClean="0"/>
              <a:t>Wherever </a:t>
            </a:r>
            <a:r>
              <a:rPr lang="en-US" sz="2600" b="1" u="sng" dirty="0" smtClean="0">
                <a:solidFill>
                  <a:srgbClr val="FF0000"/>
                </a:solidFill>
              </a:rPr>
              <a:t>Communism</a:t>
            </a:r>
            <a:r>
              <a:rPr lang="en-US" sz="2600" dirty="0" smtClean="0"/>
              <a:t> threatened globally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674" y="2777454"/>
            <a:ext cx="5031619" cy="345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250"/>
            <a:ext cx="9144000" cy="4953000"/>
          </a:xfrm>
        </p:spPr>
        <p:txBody>
          <a:bodyPr/>
          <a:lstStyle/>
          <a:p>
            <a:pPr marL="739775" lvl="1" indent="-457200">
              <a:buFont typeface="+mj-lt"/>
              <a:buAutoNum type="alphaLcPeriod" startAt="3"/>
            </a:pPr>
            <a:r>
              <a:rPr lang="en-US" sz="2300" b="1" dirty="0" smtClean="0"/>
              <a:t>How</a:t>
            </a:r>
            <a:r>
              <a:rPr lang="en-US" sz="2300" dirty="0" smtClean="0"/>
              <a:t> was it fought?</a:t>
            </a:r>
          </a:p>
          <a:p>
            <a:pPr marL="1092200" lvl="2" indent="-514350">
              <a:buFont typeface="+mj-lt"/>
              <a:buAutoNum type="romanLcPeriod"/>
            </a:pPr>
            <a:r>
              <a:rPr lang="en-US" sz="2300" dirty="0" smtClean="0"/>
              <a:t> </a:t>
            </a:r>
            <a:r>
              <a:rPr lang="en-US" sz="2300" b="1" u="sng" dirty="0" smtClean="0">
                <a:solidFill>
                  <a:srgbClr val="0000FF"/>
                </a:solidFill>
              </a:rPr>
              <a:t>Arms</a:t>
            </a:r>
            <a:r>
              <a:rPr lang="en-US" sz="2300" b="1" dirty="0" smtClean="0"/>
              <a:t> Race</a:t>
            </a:r>
            <a:r>
              <a:rPr lang="en-US" sz="2300" dirty="0" smtClean="0"/>
              <a:t> (each side built up huge nuclear arsenals)</a:t>
            </a:r>
          </a:p>
          <a:p>
            <a:pPr marL="1317625" lvl="3" indent="-457200">
              <a:buFont typeface="+mj-lt"/>
              <a:buAutoNum type="arabicPeriod"/>
            </a:pPr>
            <a:r>
              <a:rPr lang="en-US" sz="2300" dirty="0" smtClean="0"/>
              <a:t>19</a:t>
            </a:r>
            <a:r>
              <a:rPr lang="en-US" sz="2300" b="1" u="sng" dirty="0" smtClean="0">
                <a:solidFill>
                  <a:srgbClr val="0000FF"/>
                </a:solidFill>
              </a:rPr>
              <a:t>49</a:t>
            </a:r>
            <a:r>
              <a:rPr lang="en-US" sz="2300" dirty="0" smtClean="0"/>
              <a:t> – USSR achieved an Atomic Explosion</a:t>
            </a:r>
          </a:p>
          <a:p>
            <a:pPr marL="1317625" lvl="3" indent="-457200">
              <a:buFont typeface="+mj-lt"/>
              <a:buAutoNum type="arabicPeriod"/>
            </a:pPr>
            <a:r>
              <a:rPr lang="en-US" sz="2300" dirty="0" smtClean="0"/>
              <a:t>Technology on both sides led to advanced:</a:t>
            </a:r>
          </a:p>
          <a:p>
            <a:pPr marL="1600200" lvl="4" indent="-457200">
              <a:buFont typeface="+mj-lt"/>
              <a:buAutoNum type="alphaLcPeriod"/>
            </a:pPr>
            <a:r>
              <a:rPr lang="en-US" sz="2300" dirty="0" smtClean="0"/>
              <a:t>Destructive </a:t>
            </a:r>
            <a:r>
              <a:rPr lang="en-US" sz="2300" b="1" u="sng" dirty="0" smtClean="0">
                <a:solidFill>
                  <a:srgbClr val="0000FF"/>
                </a:solidFill>
              </a:rPr>
              <a:t>power</a:t>
            </a:r>
          </a:p>
          <a:p>
            <a:pPr marL="1600200" lvl="4" indent="-457200">
              <a:buFont typeface="+mj-lt"/>
              <a:buAutoNum type="alphaLcPeriod"/>
            </a:pPr>
            <a:r>
              <a:rPr lang="en-US" sz="2300" dirty="0" smtClean="0"/>
              <a:t> </a:t>
            </a:r>
            <a:r>
              <a:rPr lang="en-US" sz="2300" b="1" u="sng" dirty="0" smtClean="0">
                <a:solidFill>
                  <a:srgbClr val="0000FF"/>
                </a:solidFill>
              </a:rPr>
              <a:t>Numbers</a:t>
            </a:r>
            <a:r>
              <a:rPr lang="en-US" sz="2300" dirty="0" smtClean="0"/>
              <a:t> of weapons (Mutually Assured Destruction)</a:t>
            </a:r>
          </a:p>
          <a:p>
            <a:pPr marL="1600200" lvl="4" indent="-457200">
              <a:buFont typeface="+mj-lt"/>
              <a:buAutoNum type="alphaLcPeriod"/>
            </a:pPr>
            <a:r>
              <a:rPr lang="en-US" sz="2300" dirty="0" smtClean="0"/>
              <a:t>Methods of </a:t>
            </a:r>
            <a:r>
              <a:rPr lang="en-US" sz="2300" b="1" u="sng" dirty="0" smtClean="0">
                <a:solidFill>
                  <a:srgbClr val="0000FF"/>
                </a:solidFill>
              </a:rPr>
              <a:t>delivery</a:t>
            </a:r>
          </a:p>
          <a:p>
            <a:pPr>
              <a:buNone/>
            </a:pPr>
            <a:r>
              <a:rPr lang="en-US" b="1" dirty="0" smtClean="0"/>
              <a:t>Goal:</a:t>
            </a:r>
            <a:r>
              <a:rPr lang="en-US" dirty="0" smtClean="0"/>
              <a:t> Maintain the “</a:t>
            </a:r>
            <a:r>
              <a:rPr lang="en-US" b="1" u="sng" dirty="0" smtClean="0">
                <a:solidFill>
                  <a:srgbClr val="0000FF"/>
                </a:solidFill>
              </a:rPr>
              <a:t>balance</a:t>
            </a:r>
            <a:r>
              <a:rPr lang="en-US" dirty="0" smtClean="0"/>
              <a:t> of </a:t>
            </a:r>
            <a:r>
              <a:rPr lang="en-US" b="1" u="sng" dirty="0" smtClean="0">
                <a:solidFill>
                  <a:srgbClr val="0000FF"/>
                </a:solidFill>
              </a:rPr>
              <a:t>power</a:t>
            </a:r>
            <a:r>
              <a:rPr lang="en-US" dirty="0" smtClean="0"/>
              <a:t>” or if possible, gain the advantage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4029" y="1619250"/>
            <a:ext cx="9728029" cy="4953000"/>
          </a:xfrm>
        </p:spPr>
        <p:txBody>
          <a:bodyPr>
            <a:normAutofit/>
          </a:bodyPr>
          <a:lstStyle/>
          <a:p>
            <a:pPr marL="1092200" lvl="2" indent="-514350">
              <a:buFont typeface="+mj-lt"/>
              <a:buAutoNum type="romanLcPeriod" startAt="2"/>
            </a:pPr>
            <a:r>
              <a:rPr lang="en-US" sz="2500" b="1" dirty="0" smtClean="0"/>
              <a:t> </a:t>
            </a:r>
            <a:r>
              <a:rPr lang="en-US" sz="2500" b="1" u="sng" dirty="0" smtClean="0">
                <a:solidFill>
                  <a:srgbClr val="0000FF"/>
                </a:solidFill>
              </a:rPr>
              <a:t>Space</a:t>
            </a:r>
            <a:r>
              <a:rPr lang="en-US" sz="2500" b="1" dirty="0" smtClean="0"/>
              <a:t> Race (1957-1969)</a:t>
            </a:r>
            <a:endParaRPr lang="en-US" sz="2500" dirty="0" smtClean="0"/>
          </a:p>
          <a:p>
            <a:pPr marL="1317625" lvl="3" indent="-457200">
              <a:buFont typeface="+mj-lt"/>
              <a:buAutoNum type="arabicPeriod"/>
            </a:pPr>
            <a:r>
              <a:rPr lang="en-US" sz="2500" dirty="0" smtClean="0"/>
              <a:t>Launching </a:t>
            </a:r>
            <a:r>
              <a:rPr lang="en-US" sz="2500" b="1" dirty="0" smtClean="0"/>
              <a:t>satellites</a:t>
            </a:r>
            <a:r>
              <a:rPr lang="en-US" sz="2500" dirty="0" smtClean="0"/>
              <a:t> (</a:t>
            </a:r>
            <a:r>
              <a:rPr lang="en-US" sz="2500" b="1" u="sng" dirty="0" smtClean="0">
                <a:solidFill>
                  <a:srgbClr val="0000FF"/>
                </a:solidFill>
              </a:rPr>
              <a:t>sputnik</a:t>
            </a:r>
            <a:r>
              <a:rPr lang="en-US" sz="2500" dirty="0" smtClean="0"/>
              <a:t> 1957; Soviet </a:t>
            </a:r>
            <a:r>
              <a:rPr lang="en-US" sz="2500" b="1" u="sng" dirty="0" smtClean="0">
                <a:solidFill>
                  <a:srgbClr val="0000FF"/>
                </a:solidFill>
              </a:rPr>
              <a:t>victory</a:t>
            </a:r>
            <a:r>
              <a:rPr lang="en-US" sz="2500" dirty="0" smtClean="0"/>
              <a:t>)</a:t>
            </a:r>
          </a:p>
          <a:p>
            <a:pPr marL="1317625" lvl="3" indent="-457200">
              <a:buFont typeface="+mj-lt"/>
              <a:buAutoNum type="arabicPeriod"/>
            </a:pPr>
            <a:r>
              <a:rPr lang="en-US" sz="2500" dirty="0" smtClean="0"/>
              <a:t>Race to the </a:t>
            </a:r>
            <a:r>
              <a:rPr lang="en-US" sz="2500" b="1" dirty="0" smtClean="0"/>
              <a:t>moon</a:t>
            </a:r>
            <a:r>
              <a:rPr lang="en-US" sz="2500" dirty="0" smtClean="0"/>
              <a:t> (</a:t>
            </a:r>
            <a:r>
              <a:rPr lang="en-US" sz="2500" b="1" u="sng" dirty="0" smtClean="0">
                <a:solidFill>
                  <a:srgbClr val="0000FF"/>
                </a:solidFill>
              </a:rPr>
              <a:t>U.S.</a:t>
            </a:r>
            <a:r>
              <a:rPr lang="en-US" sz="2500" dirty="0" smtClean="0"/>
              <a:t> victory)</a:t>
            </a:r>
            <a:endParaRPr lang="en-US" sz="25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354" y="3080155"/>
            <a:ext cx="2428306" cy="3079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266" y="3080154"/>
            <a:ext cx="2901026" cy="3079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138" y="1619250"/>
            <a:ext cx="9663137" cy="4953000"/>
          </a:xfrm>
        </p:spPr>
        <p:txBody>
          <a:bodyPr/>
          <a:lstStyle/>
          <a:p>
            <a:pPr marL="1092200" lvl="2" indent="-514350">
              <a:buFont typeface="+mj-lt"/>
              <a:buAutoNum type="romanLcPeriod" startAt="3"/>
            </a:pPr>
            <a:r>
              <a:rPr lang="en-US" sz="2200" b="1" dirty="0" smtClean="0"/>
              <a:t>Sports and Movies</a:t>
            </a:r>
            <a:endParaRPr lang="en-US" sz="2200" dirty="0" smtClean="0"/>
          </a:p>
          <a:p>
            <a:pPr marL="1317625" lvl="3" indent="-45720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u="sng" dirty="0" smtClean="0">
                <a:solidFill>
                  <a:srgbClr val="0000FF"/>
                </a:solidFill>
              </a:rPr>
              <a:t>Olympic</a:t>
            </a:r>
            <a:r>
              <a:rPr lang="en-US" sz="2200" b="1" dirty="0" smtClean="0"/>
              <a:t> Games</a:t>
            </a:r>
            <a:r>
              <a:rPr lang="en-US" sz="2200" dirty="0" smtClean="0"/>
              <a:t> served as a Cold War battlefield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547" y="2622860"/>
            <a:ext cx="3684973" cy="3949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33</TotalTime>
  <Words>377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Calisto MT</vt:lpstr>
      <vt:lpstr>Perpetua Titling MT</vt:lpstr>
      <vt:lpstr>Precedent</vt:lpstr>
      <vt:lpstr>The Cold War</vt:lpstr>
      <vt:lpstr>Why a cold war?</vt:lpstr>
      <vt:lpstr>The Iron curtain</vt:lpstr>
      <vt:lpstr>Why a cold war?</vt:lpstr>
      <vt:lpstr>PowerPoint Presentation</vt:lpstr>
      <vt:lpstr>Why a cold war?</vt:lpstr>
      <vt:lpstr>Why a cold war?</vt:lpstr>
      <vt:lpstr>Why a cold war?</vt:lpstr>
      <vt:lpstr>Why a cold war?</vt:lpstr>
      <vt:lpstr>1980 Winter olympics</vt:lpstr>
      <vt:lpstr>Why a cold war?</vt:lpstr>
      <vt:lpstr>Why a cold war?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Karl Sagan</dc:creator>
  <cp:lastModifiedBy>Jon Crosson</cp:lastModifiedBy>
  <cp:revision>5</cp:revision>
  <dcterms:created xsi:type="dcterms:W3CDTF">2011-07-21T15:00:02Z</dcterms:created>
  <dcterms:modified xsi:type="dcterms:W3CDTF">2015-03-25T14:37:07Z</dcterms:modified>
</cp:coreProperties>
</file>