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77" r:id="rId3"/>
    <p:sldId id="257" r:id="rId4"/>
    <p:sldId id="258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1" r:id="rId16"/>
    <p:sldId id="273" r:id="rId17"/>
    <p:sldId id="270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C940E-528B-4004-87EA-EE6B3F893B4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1226-6687-40EC-93B4-04CB12CB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1226-6687-40EC-93B4-04CB12CB95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6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5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0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9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1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7" y="-27710"/>
            <a:ext cx="5410051" cy="68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-1"/>
            <a:ext cx="3609109" cy="31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73" y="2099314"/>
            <a:ext cx="3159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ernard MT Condensed" panose="02050806060905020404" pitchFamily="18" charset="0"/>
              </a:rPr>
              <a:t>The </a:t>
            </a:r>
          </a:p>
          <a:p>
            <a:r>
              <a:rPr lang="en-US" sz="4000" b="1" dirty="0" smtClean="0">
                <a:latin typeface="Bernard MT Condensed" panose="02050806060905020404" pitchFamily="18" charset="0"/>
              </a:rPr>
              <a:t>Great Depression</a:t>
            </a:r>
            <a:endParaRPr lang="en-US" sz="4000" b="1" dirty="0">
              <a:latin typeface="Bernard MT Condensed" panose="020508060609050204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114111"/>
            <a:ext cx="2290330" cy="275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357" y="5433145"/>
            <a:ext cx="1204043" cy="1362943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40" y="3581400"/>
            <a:ext cx="1993860" cy="1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1418028" y="156732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29000" y="156732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105400" y="156732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058998" y="1706693"/>
            <a:ext cx="718457" cy="6172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7949969" y="289853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6852557" y="388620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4547176" y="386131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661812" y="-23668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2" y="1165047"/>
            <a:ext cx="1284808" cy="171307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60" y="1284292"/>
            <a:ext cx="1065915" cy="147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s://encrypted-tbn3.gstatic.com/images?q=tbn:ANd9GcSBSGTEGBcyJf0ELpERiARapLfleT3GIKxhUJUsxQFr4k9kSphBm73DZ9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97" y="1284292"/>
            <a:ext cx="7810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/>
        </p:blipFill>
        <p:spPr>
          <a:xfrm>
            <a:off x="5773493" y="1165047"/>
            <a:ext cx="1285505" cy="1402545"/>
          </a:xfrm>
          <a:prstGeom prst="rect">
            <a:avLst/>
          </a:prstGeom>
        </p:spPr>
      </p:pic>
      <p:pic>
        <p:nvPicPr>
          <p:cNvPr id="38" name="Picture 2" descr="https://encrypted-tbn3.gstatic.com/images?q=tbn:ANd9GcSBSGTEGBcyJf0ELpERiARapLfleT3GIKxhUJUsxQFr4k9kSphBm73DZ9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68" y="1247799"/>
            <a:ext cx="7810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44" y="1978843"/>
            <a:ext cx="755356" cy="104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90" y="3458275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https://encrypted-tbn3.gstatic.com/images?q=tbn:ANd9GcSBSGTEGBcyJf0ELpERiARapLfleT3GIKxhUJUsxQFr4k9kSphBm73DZ9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87" y="3527331"/>
            <a:ext cx="7810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0" y="3498363"/>
            <a:ext cx="554530" cy="58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67" y="3739468"/>
            <a:ext cx="899703" cy="94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491246" y="437958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$5</a:t>
            </a:r>
            <a:endParaRPr lang="en-US" sz="2800" b="1" dirty="0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63" y="3388869"/>
            <a:ext cx="449852" cy="47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43600" y="337565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$7</a:t>
            </a:r>
            <a:endParaRPr lang="en-US" sz="2800" b="1" dirty="0"/>
          </a:p>
        </p:txBody>
      </p:sp>
      <p:sp>
        <p:nvSpPr>
          <p:cNvPr id="48" name="Right Arrow 47"/>
          <p:cNvSpPr/>
          <p:nvPr/>
        </p:nvSpPr>
        <p:spPr>
          <a:xfrm rot="10800000">
            <a:off x="2077074" y="3846852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39274" y="319666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$2</a:t>
            </a:r>
            <a:endParaRPr lang="en-US" sz="2800" b="1" dirty="0"/>
          </a:p>
        </p:txBody>
      </p:sp>
      <p:sp>
        <p:nvSpPr>
          <p:cNvPr id="50" name="Right Arrow 49"/>
          <p:cNvSpPr/>
          <p:nvPr/>
        </p:nvSpPr>
        <p:spPr>
          <a:xfrm rot="5400000">
            <a:off x="1371392" y="4978669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/>
        </p:blipFill>
        <p:spPr>
          <a:xfrm>
            <a:off x="1193024" y="5774117"/>
            <a:ext cx="933618" cy="1018620"/>
          </a:xfrm>
          <a:prstGeom prst="rect">
            <a:avLst/>
          </a:prstGeom>
        </p:spPr>
      </p:pic>
      <p:pic>
        <p:nvPicPr>
          <p:cNvPr id="5128" name="Picture 8" descr="http://www.banking.newstipstricks.com/wp-content/uploads/2013/12/7-Steps-to-Get-a-Personal-Loan-from-a-Private-Lend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63" y="1810108"/>
            <a:ext cx="1477735" cy="116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www.staceyreid.com/news/wp-content/uploads/2012/04/Brok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5774117"/>
            <a:ext cx="774616" cy="10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encrypted-tbn3.gstatic.com/images?q=tbn:ANd9GcSBSGTEGBcyJf0ELpERiARapLfleT3GIKxhUJUsxQFr4k9kSphBm73DZ9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90" y="5334000"/>
            <a:ext cx="7810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ight Arrow 56"/>
          <p:cNvSpPr/>
          <p:nvPr/>
        </p:nvSpPr>
        <p:spPr>
          <a:xfrm>
            <a:off x="2924030" y="5871904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191000" y="5751493"/>
            <a:ext cx="164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</a:t>
            </a:r>
            <a:r>
              <a:rPr lang="en-US" sz="2800" b="1" dirty="0" smtClean="0"/>
              <a:t>o more investing</a:t>
            </a:r>
            <a:endParaRPr lang="en-US" sz="2800" b="1" dirty="0"/>
          </a:p>
        </p:txBody>
      </p:sp>
      <p:sp>
        <p:nvSpPr>
          <p:cNvPr id="59" name="Right Arrow 58"/>
          <p:cNvSpPr/>
          <p:nvPr/>
        </p:nvSpPr>
        <p:spPr>
          <a:xfrm>
            <a:off x="5781287" y="5882554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&quot;No&quot; Symbol 60"/>
          <p:cNvSpPr/>
          <p:nvPr/>
        </p:nvSpPr>
        <p:spPr>
          <a:xfrm>
            <a:off x="6416245" y="5723129"/>
            <a:ext cx="955222" cy="1026820"/>
          </a:xfrm>
          <a:prstGeom prst="noSmoking">
            <a:avLst>
              <a:gd name="adj" fmla="val 68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46" y="1587152"/>
            <a:ext cx="407705" cy="4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4" grpId="0" animBg="1"/>
      <p:bldP spid="28" grpId="0" animBg="1"/>
      <p:bldP spid="32" grpId="0" animBg="1"/>
      <p:bldP spid="44" grpId="0"/>
      <p:bldP spid="47" grpId="0"/>
      <p:bldP spid="48" grpId="0" animBg="1"/>
      <p:bldP spid="49" grpId="0"/>
      <p:bldP spid="50" grpId="0" animBg="1"/>
      <p:bldP spid="57" grpId="0" animBg="1"/>
      <p:bldP spid="58" grpId="0"/>
      <p:bldP spid="59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7" y="794663"/>
            <a:ext cx="963386" cy="1284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" y="2253349"/>
            <a:ext cx="1185863" cy="1121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6975" y="120608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$95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26883" y="255235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$5</a:t>
            </a:r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1846645" y="17293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32" y="794663"/>
            <a:ext cx="963386" cy="1284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194" y="2253349"/>
            <a:ext cx="1185863" cy="1121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0031" y="120608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$99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38" y="255235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$1</a:t>
            </a:r>
            <a:endParaRPr lang="en-US" sz="2800" b="1" dirty="0"/>
          </a:p>
        </p:txBody>
      </p:sp>
      <p:sp>
        <p:nvSpPr>
          <p:cNvPr id="14" name="Right Arrow 13"/>
          <p:cNvSpPr/>
          <p:nvPr/>
        </p:nvSpPr>
        <p:spPr>
          <a:xfrm>
            <a:off x="4324412" y="177285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19" y="1580216"/>
            <a:ext cx="1185863" cy="11212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31476" y="217822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$1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>
            <a:off x="6550524" y="177285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0852" t="7936" r="21807"/>
          <a:stretch/>
        </p:blipFill>
        <p:spPr>
          <a:xfrm>
            <a:off x="7266808" y="1110483"/>
            <a:ext cx="898072" cy="14418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91126" y="2595896"/>
            <a:ext cx="14494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Less</a:t>
            </a:r>
            <a:endParaRPr lang="en-US" sz="2800" b="1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7356615" y="3312647"/>
            <a:ext cx="718457" cy="6172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321" y="4226439"/>
            <a:ext cx="794680" cy="10595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278" y="4123463"/>
            <a:ext cx="1204043" cy="13629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24569" y="5619892"/>
            <a:ext cx="172175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Make Less</a:t>
            </a:r>
            <a:endParaRPr lang="en-US" sz="2800" b="1" dirty="0"/>
          </a:p>
        </p:txBody>
      </p:sp>
      <p:sp>
        <p:nvSpPr>
          <p:cNvPr id="24" name="Right Arrow 23"/>
          <p:cNvSpPr/>
          <p:nvPr/>
        </p:nvSpPr>
        <p:spPr>
          <a:xfrm rot="10800000">
            <a:off x="6416247" y="4512942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89" y="4365177"/>
            <a:ext cx="1185863" cy="11212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64149" y="5626314"/>
            <a:ext cx="212814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Less Workers</a:t>
            </a:r>
            <a:endParaRPr lang="en-US" sz="2800" b="1" dirty="0"/>
          </a:p>
        </p:txBody>
      </p:sp>
      <p:sp>
        <p:nvSpPr>
          <p:cNvPr id="27" name="&quot;No&quot; Symbol 26"/>
          <p:cNvSpPr/>
          <p:nvPr/>
        </p:nvSpPr>
        <p:spPr>
          <a:xfrm>
            <a:off x="5270835" y="4454331"/>
            <a:ext cx="955222" cy="1026820"/>
          </a:xfrm>
          <a:prstGeom prst="noSmoking">
            <a:avLst>
              <a:gd name="adj" fmla="val 127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4299701" y="45207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75" y="4308269"/>
            <a:ext cx="1185863" cy="1121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36131" y="490627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$0</a:t>
            </a:r>
            <a:endParaRPr lang="en-US" sz="2800" b="1" dirty="0"/>
          </a:p>
        </p:txBody>
      </p:sp>
      <p:sp>
        <p:nvSpPr>
          <p:cNvPr id="32" name="Right Arrow 31"/>
          <p:cNvSpPr/>
          <p:nvPr/>
        </p:nvSpPr>
        <p:spPr>
          <a:xfrm rot="10800000">
            <a:off x="1982891" y="4509821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20852" t="7936" r="21807"/>
          <a:stretch/>
        </p:blipFill>
        <p:spPr>
          <a:xfrm>
            <a:off x="597895" y="4039281"/>
            <a:ext cx="898072" cy="14418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2213" y="5524694"/>
            <a:ext cx="14494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Less</a:t>
            </a:r>
            <a:endParaRPr lang="en-US" sz="2800" b="1" dirty="0"/>
          </a:p>
        </p:txBody>
      </p:sp>
      <p:sp>
        <p:nvSpPr>
          <p:cNvPr id="39" name="Curved Up Arrow 38"/>
          <p:cNvSpPr/>
          <p:nvPr/>
        </p:nvSpPr>
        <p:spPr>
          <a:xfrm>
            <a:off x="906236" y="6283022"/>
            <a:ext cx="6923315" cy="379172"/>
          </a:xfrm>
          <a:prstGeom prst="curvedUpArrow">
            <a:avLst>
              <a:gd name="adj1" fmla="val 157805"/>
              <a:gd name="adj2" fmla="val 157805"/>
              <a:gd name="adj3" fmla="val 193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61812" y="-23668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72256" y="3980518"/>
            <a:ext cx="1826379" cy="23623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3741" y="3423905"/>
            <a:ext cx="9010259" cy="343409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357" y="5433145"/>
            <a:ext cx="1204043" cy="1362943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40" y="3581400"/>
            <a:ext cx="1993860" cy="1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1418028" y="156732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29000" y="156732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105400" y="156732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058998" y="1706693"/>
            <a:ext cx="718457" cy="6172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7949969" y="289853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6852557" y="388620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4547176" y="386131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661812" y="-23668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2" y="1165047"/>
            <a:ext cx="1284808" cy="171307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60" y="1284292"/>
            <a:ext cx="1065915" cy="147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s://encrypted-tbn3.gstatic.com/images?q=tbn:ANd9GcSBSGTEGBcyJf0ELpERiARapLfleT3GIKxhUJUsxQFr4k9kSphBm73DZ9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97" y="1284292"/>
            <a:ext cx="7810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/>
        </p:blipFill>
        <p:spPr>
          <a:xfrm>
            <a:off x="5773493" y="1165047"/>
            <a:ext cx="1285505" cy="1402545"/>
          </a:xfrm>
          <a:prstGeom prst="rect">
            <a:avLst/>
          </a:prstGeom>
        </p:spPr>
      </p:pic>
      <p:pic>
        <p:nvPicPr>
          <p:cNvPr id="38" name="Picture 2" descr="https://encrypted-tbn3.gstatic.com/images?q=tbn:ANd9GcSBSGTEGBcyJf0ELpERiARapLfleT3GIKxhUJUsxQFr4k9kSphBm73DZ9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68" y="1247799"/>
            <a:ext cx="7810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44" y="1978843"/>
            <a:ext cx="755356" cy="104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90" y="3458275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https://encrypted-tbn3.gstatic.com/images?q=tbn:ANd9GcSBSGTEGBcyJf0ELpERiARapLfleT3GIKxhUJUsxQFr4k9kSphBm73DZ9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87" y="3527331"/>
            <a:ext cx="7810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0" y="3498363"/>
            <a:ext cx="554530" cy="58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67" y="3739468"/>
            <a:ext cx="899703" cy="94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491246" y="437958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$5</a:t>
            </a:r>
            <a:endParaRPr lang="en-US" sz="2800" b="1" dirty="0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63" y="3388869"/>
            <a:ext cx="449852" cy="47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43600" y="337565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$7</a:t>
            </a:r>
            <a:endParaRPr lang="en-US" sz="2800" b="1" dirty="0"/>
          </a:p>
        </p:txBody>
      </p:sp>
      <p:sp>
        <p:nvSpPr>
          <p:cNvPr id="48" name="Right Arrow 47"/>
          <p:cNvSpPr/>
          <p:nvPr/>
        </p:nvSpPr>
        <p:spPr>
          <a:xfrm rot="10800000">
            <a:off x="2077074" y="3846852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39274" y="319666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$2</a:t>
            </a:r>
            <a:endParaRPr lang="en-US" sz="2800" b="1" dirty="0"/>
          </a:p>
        </p:txBody>
      </p:sp>
      <p:sp>
        <p:nvSpPr>
          <p:cNvPr id="50" name="Right Arrow 49"/>
          <p:cNvSpPr/>
          <p:nvPr/>
        </p:nvSpPr>
        <p:spPr>
          <a:xfrm rot="5400000">
            <a:off x="1371392" y="4978669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/>
        </p:blipFill>
        <p:spPr>
          <a:xfrm>
            <a:off x="1193024" y="5774117"/>
            <a:ext cx="933618" cy="1018620"/>
          </a:xfrm>
          <a:prstGeom prst="rect">
            <a:avLst/>
          </a:prstGeom>
        </p:spPr>
      </p:pic>
      <p:pic>
        <p:nvPicPr>
          <p:cNvPr id="5128" name="Picture 8" descr="http://www.banking.newstipstricks.com/wp-content/uploads/2013/12/7-Steps-to-Get-a-Personal-Loan-from-a-Private-Lend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63" y="1810108"/>
            <a:ext cx="1477735" cy="116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www.staceyreid.com/news/wp-content/uploads/2012/04/Brok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5774117"/>
            <a:ext cx="774616" cy="10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encrypted-tbn3.gstatic.com/images?q=tbn:ANd9GcSBSGTEGBcyJf0ELpERiARapLfleT3GIKxhUJUsxQFr4k9kSphBm73DZ9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90" y="5334000"/>
            <a:ext cx="7810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ight Arrow 56"/>
          <p:cNvSpPr/>
          <p:nvPr/>
        </p:nvSpPr>
        <p:spPr>
          <a:xfrm>
            <a:off x="2924030" y="5871904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191000" y="5751493"/>
            <a:ext cx="164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</a:t>
            </a:r>
            <a:r>
              <a:rPr lang="en-US" sz="2800" b="1" dirty="0" smtClean="0"/>
              <a:t>o more investing</a:t>
            </a:r>
            <a:endParaRPr lang="en-US" sz="2800" b="1" dirty="0"/>
          </a:p>
        </p:txBody>
      </p:sp>
      <p:sp>
        <p:nvSpPr>
          <p:cNvPr id="59" name="Right Arrow 58"/>
          <p:cNvSpPr/>
          <p:nvPr/>
        </p:nvSpPr>
        <p:spPr>
          <a:xfrm>
            <a:off x="5781287" y="5882554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&quot;No&quot; Symbol 60"/>
          <p:cNvSpPr/>
          <p:nvPr/>
        </p:nvSpPr>
        <p:spPr>
          <a:xfrm>
            <a:off x="6416245" y="5723129"/>
            <a:ext cx="955222" cy="1026820"/>
          </a:xfrm>
          <a:prstGeom prst="noSmoking">
            <a:avLst>
              <a:gd name="adj" fmla="val 68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&quot;No&quot; Symbol 38"/>
          <p:cNvSpPr/>
          <p:nvPr/>
        </p:nvSpPr>
        <p:spPr>
          <a:xfrm>
            <a:off x="1193024" y="5774117"/>
            <a:ext cx="955222" cy="1026820"/>
          </a:xfrm>
          <a:prstGeom prst="noSmoking">
            <a:avLst>
              <a:gd name="adj" fmla="val 68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/>
        </p:blipFill>
        <p:spPr>
          <a:xfrm>
            <a:off x="381000" y="381000"/>
            <a:ext cx="1828800" cy="199530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438400" y="5556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81000"/>
            <a:ext cx="963386" cy="128451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91000" y="5556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02571"/>
            <a:ext cx="1204043" cy="1362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115" y="462642"/>
            <a:ext cx="1371600" cy="129684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248400" y="611734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0852" t="7936" r="21807"/>
          <a:stretch/>
        </p:blipFill>
        <p:spPr>
          <a:xfrm>
            <a:off x="7527131" y="2369379"/>
            <a:ext cx="898072" cy="1441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5845" y="3854792"/>
            <a:ext cx="188064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MORE!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7669232" y="1695362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encrypted-tbn3.gstatic.com/images?q=tbn:ANd9GcSBSGTEGBcyJf0ELpERiARapLfleT3GIKxhUJUsxQFr4k9kSphBm73DZ9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93" y="3385358"/>
            <a:ext cx="7810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 rot="5400000">
            <a:off x="1025978" y="249628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www.clker.com/cliparts/8/9/9/d/11949855741697952186small_house_01.svg.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98" y="3283465"/>
            <a:ext cx="1516588" cy="15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1871661" y="3704879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12337" y="372033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108" y="3550164"/>
            <a:ext cx="1197759" cy="113247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20253517">
            <a:off x="6056638" y="3138640"/>
            <a:ext cx="1163510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61812" y="5486400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324509" y="474922"/>
            <a:ext cx="2046617" cy="1919715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&quot;No&quot; Symbol 20"/>
          <p:cNvSpPr/>
          <p:nvPr/>
        </p:nvSpPr>
        <p:spPr>
          <a:xfrm>
            <a:off x="2982583" y="422202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/>
          <p:cNvSpPr/>
          <p:nvPr/>
        </p:nvSpPr>
        <p:spPr>
          <a:xfrm>
            <a:off x="5039983" y="555976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7254298" y="555607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0658" y="3870249"/>
            <a:ext cx="1611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LESS!</a:t>
            </a:r>
            <a:endParaRPr lang="en-US" sz="2800" b="1" dirty="0"/>
          </a:p>
        </p:txBody>
      </p:sp>
      <p:sp>
        <p:nvSpPr>
          <p:cNvPr id="26" name="&quot;No&quot; Symbol 25"/>
          <p:cNvSpPr/>
          <p:nvPr/>
        </p:nvSpPr>
        <p:spPr>
          <a:xfrm>
            <a:off x="691190" y="3538565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&quot;No&quot; Symbol 26"/>
          <p:cNvSpPr/>
          <p:nvPr/>
        </p:nvSpPr>
        <p:spPr>
          <a:xfrm>
            <a:off x="2707821" y="3489602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&quot;No&quot; Symbol 27"/>
          <p:cNvSpPr/>
          <p:nvPr/>
        </p:nvSpPr>
        <p:spPr>
          <a:xfrm>
            <a:off x="4864450" y="3531823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1"/>
            <a:ext cx="3241267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1812" y="-23668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65" y="2318826"/>
            <a:ext cx="3292623" cy="4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Up Arrow 7"/>
          <p:cNvSpPr/>
          <p:nvPr/>
        </p:nvSpPr>
        <p:spPr>
          <a:xfrm>
            <a:off x="1447800" y="5257800"/>
            <a:ext cx="5715000" cy="1404394"/>
          </a:xfrm>
          <a:prstGeom prst="curvedUpArrow">
            <a:avLst>
              <a:gd name="adj1" fmla="val 40071"/>
              <a:gd name="adj2" fmla="val 80767"/>
              <a:gd name="adj3" fmla="val 3035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1154964"/>
            <a:ext cx="5715000" cy="3417036"/>
            <a:chOff x="1295400" y="1154964"/>
            <a:chExt cx="5715000" cy="3417036"/>
          </a:xfrm>
        </p:grpSpPr>
        <p:sp>
          <p:nvSpPr>
            <p:cNvPr id="9" name="Curved Up Arrow 8"/>
            <p:cNvSpPr/>
            <p:nvPr/>
          </p:nvSpPr>
          <p:spPr>
            <a:xfrm rot="10800000">
              <a:off x="1295400" y="1154964"/>
              <a:ext cx="5715000" cy="1404394"/>
            </a:xfrm>
            <a:prstGeom prst="curvedUpArrow">
              <a:avLst>
                <a:gd name="adj1" fmla="val 40071"/>
                <a:gd name="adj2" fmla="val 80767"/>
                <a:gd name="adj3" fmla="val 3035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00800" y="2559359"/>
              <a:ext cx="596705" cy="20126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6" name="Picture 8" descr="https://encrypted-tbn1.gstatic.com/images?q=tbn:ANd9GcRChgTHtBBsQ2X4ZN1veq_54XBlH3W3oHOCSfD2ietL93nmYpoppAdrMey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52" y="3397933"/>
            <a:ext cx="1174067" cy="11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364" y="5526947"/>
            <a:ext cx="979018" cy="13310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152" y="1093988"/>
            <a:ext cx="1204043" cy="13629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1127038"/>
            <a:ext cx="1066799" cy="12968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20852" t="7936" r="21807"/>
          <a:stretch/>
        </p:blipFill>
        <p:spPr>
          <a:xfrm>
            <a:off x="7714784" y="4882730"/>
            <a:ext cx="898072" cy="1441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23498" y="6368143"/>
            <a:ext cx="188064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MORE!</a:t>
            </a:r>
            <a:endParaRPr lang="en-US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855" y="1138303"/>
            <a:ext cx="979018" cy="1331053"/>
          </a:xfrm>
          <a:prstGeom prst="rect">
            <a:avLst/>
          </a:prstGeom>
        </p:spPr>
      </p:pic>
      <p:sp>
        <p:nvSpPr>
          <p:cNvPr id="19" name="&quot;No&quot; Symbol 18"/>
          <p:cNvSpPr/>
          <p:nvPr/>
        </p:nvSpPr>
        <p:spPr>
          <a:xfrm>
            <a:off x="154155" y="1390249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20852" t="7936" r="21807"/>
          <a:stretch/>
        </p:blipFill>
        <p:spPr>
          <a:xfrm>
            <a:off x="309327" y="2879843"/>
            <a:ext cx="898072" cy="14418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645" y="4365256"/>
            <a:ext cx="14494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Less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97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3608E-6 L -0.50521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1304E-6 L 0.50521 -0.202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0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1"/>
            <a:ext cx="3241267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1812" y="-23668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  <p:pic>
        <p:nvPicPr>
          <p:cNvPr id="7173" name="Picture 5" descr="http://www.desfordprimary.ik.org/img/Colin/W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49" y="2743276"/>
            <a:ext cx="2098049" cy="22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65" y="2318826"/>
            <a:ext cx="3292623" cy="4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890" y="1857161"/>
            <a:ext cx="1672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Tariff</a:t>
            </a:r>
            <a:endParaRPr lang="en-US" sz="5400" b="1" dirty="0"/>
          </a:p>
        </p:txBody>
      </p:sp>
      <p:sp>
        <p:nvSpPr>
          <p:cNvPr id="8" name="Curved Up Arrow 7"/>
          <p:cNvSpPr/>
          <p:nvPr/>
        </p:nvSpPr>
        <p:spPr>
          <a:xfrm>
            <a:off x="1447800" y="5257800"/>
            <a:ext cx="5715000" cy="1404394"/>
          </a:xfrm>
          <a:prstGeom prst="curvedUpArrow">
            <a:avLst>
              <a:gd name="adj1" fmla="val 40071"/>
              <a:gd name="adj2" fmla="val 80767"/>
              <a:gd name="adj3" fmla="val 3035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1154964"/>
            <a:ext cx="5715000" cy="3417036"/>
            <a:chOff x="1295400" y="1154964"/>
            <a:chExt cx="5715000" cy="3417036"/>
          </a:xfrm>
        </p:grpSpPr>
        <p:sp>
          <p:nvSpPr>
            <p:cNvPr id="9" name="Curved Up Arrow 8"/>
            <p:cNvSpPr/>
            <p:nvPr/>
          </p:nvSpPr>
          <p:spPr>
            <a:xfrm rot="10800000">
              <a:off x="1295400" y="1154964"/>
              <a:ext cx="5715000" cy="1404394"/>
            </a:xfrm>
            <a:prstGeom prst="curvedUpArrow">
              <a:avLst>
                <a:gd name="adj1" fmla="val 40071"/>
                <a:gd name="adj2" fmla="val 80767"/>
                <a:gd name="adj3" fmla="val 3035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00800" y="2559359"/>
              <a:ext cx="596705" cy="20126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6" name="Picture 8" descr="https://encrypted-tbn1.gstatic.com/images?q=tbn:ANd9GcRChgTHtBBsQ2X4ZN1veq_54XBlH3W3oHOCSfD2ietL93nmYpoppAdrMey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52" y="3397933"/>
            <a:ext cx="1174067" cy="11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364" y="5526947"/>
            <a:ext cx="979018" cy="1331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899662"/>
            <a:ext cx="290353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$100 Tax to Export to US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72199" y="2318826"/>
            <a:ext cx="290353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Less People to Sell</a:t>
            </a:r>
            <a:endParaRPr lang="en-US" sz="4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937" y="3679341"/>
            <a:ext cx="1204043" cy="13629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82228" y="5175770"/>
            <a:ext cx="172175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Make Less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9074" y="4387089"/>
            <a:ext cx="1185863" cy="11212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67934" y="5648226"/>
            <a:ext cx="212814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Less Workers</a:t>
            </a:r>
            <a:endParaRPr lang="en-US" sz="2800" b="1" dirty="0"/>
          </a:p>
        </p:txBody>
      </p:sp>
      <p:sp>
        <p:nvSpPr>
          <p:cNvPr id="21" name="&quot;No&quot; Symbol 20"/>
          <p:cNvSpPr/>
          <p:nvPr/>
        </p:nvSpPr>
        <p:spPr>
          <a:xfrm>
            <a:off x="6274620" y="4476243"/>
            <a:ext cx="955222" cy="1026820"/>
          </a:xfrm>
          <a:prstGeom prst="noSmoking">
            <a:avLst>
              <a:gd name="adj" fmla="val 68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6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1"/>
            <a:ext cx="3241267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1812" y="-23668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  <p:pic>
        <p:nvPicPr>
          <p:cNvPr id="7173" name="Picture 5" descr="http://www.desfordprimary.ik.org/img/Colin/W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49" y="2743276"/>
            <a:ext cx="2098049" cy="22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65" y="2318826"/>
            <a:ext cx="3292623" cy="4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Up Arrow 7"/>
          <p:cNvSpPr/>
          <p:nvPr/>
        </p:nvSpPr>
        <p:spPr>
          <a:xfrm>
            <a:off x="1447800" y="5257800"/>
            <a:ext cx="5715000" cy="1404394"/>
          </a:xfrm>
          <a:prstGeom prst="curvedUpArrow">
            <a:avLst>
              <a:gd name="adj1" fmla="val 40071"/>
              <a:gd name="adj2" fmla="val 80767"/>
              <a:gd name="adj3" fmla="val 3035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1154964"/>
            <a:ext cx="5715000" cy="3417036"/>
            <a:chOff x="1295400" y="1154964"/>
            <a:chExt cx="5715000" cy="3417036"/>
          </a:xfrm>
        </p:grpSpPr>
        <p:sp>
          <p:nvSpPr>
            <p:cNvPr id="9" name="Curved Up Arrow 8"/>
            <p:cNvSpPr/>
            <p:nvPr/>
          </p:nvSpPr>
          <p:spPr>
            <a:xfrm rot="10800000">
              <a:off x="1295400" y="1154964"/>
              <a:ext cx="5715000" cy="1404394"/>
            </a:xfrm>
            <a:prstGeom prst="curvedUpArrow">
              <a:avLst>
                <a:gd name="adj1" fmla="val 40071"/>
                <a:gd name="adj2" fmla="val 80767"/>
                <a:gd name="adj3" fmla="val 3035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00800" y="2559359"/>
              <a:ext cx="596705" cy="20126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6" name="Picture 8" descr="https://encrypted-tbn1.gstatic.com/images?q=tbn:ANd9GcRChgTHtBBsQ2X4ZN1veq_54XBlH3W3oHOCSfD2ietL93nmYpoppAdrMey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52" y="3397933"/>
            <a:ext cx="1174067" cy="11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364" y="5526947"/>
            <a:ext cx="979018" cy="1331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899662"/>
            <a:ext cx="290353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$100 Tax to Export to US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72199" y="2318826"/>
            <a:ext cx="290353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Less People to Sell</a:t>
            </a:r>
            <a:endParaRPr lang="en-US" sz="4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193" y="3812827"/>
            <a:ext cx="1204043" cy="13629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4484" y="5309256"/>
            <a:ext cx="172175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Make Less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30" y="4520575"/>
            <a:ext cx="1185863" cy="11212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190" y="5781712"/>
            <a:ext cx="212814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Less Workers</a:t>
            </a:r>
            <a:endParaRPr lang="en-US" sz="2800" b="1" dirty="0"/>
          </a:p>
        </p:txBody>
      </p:sp>
      <p:sp>
        <p:nvSpPr>
          <p:cNvPr id="21" name="&quot;No&quot; Symbol 20"/>
          <p:cNvSpPr/>
          <p:nvPr/>
        </p:nvSpPr>
        <p:spPr>
          <a:xfrm>
            <a:off x="696876" y="4609729"/>
            <a:ext cx="955222" cy="1026820"/>
          </a:xfrm>
          <a:prstGeom prst="noSmoking">
            <a:avLst>
              <a:gd name="adj" fmla="val 68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50" y="899662"/>
            <a:ext cx="3951849" cy="132343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$100 Tax to Export to France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550" y="2318825"/>
            <a:ext cx="2903535" cy="132343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Less People to Sell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57890" y="1857161"/>
            <a:ext cx="1672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Tariff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591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7" y="-27710"/>
            <a:ext cx="5410051" cy="68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-1"/>
            <a:ext cx="3609109" cy="31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73" y="2099314"/>
            <a:ext cx="3159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ernard MT Condensed" panose="02050806060905020404" pitchFamily="18" charset="0"/>
              </a:rPr>
              <a:t>The </a:t>
            </a:r>
          </a:p>
          <a:p>
            <a:r>
              <a:rPr lang="en-US" sz="4000" b="1" dirty="0" smtClean="0">
                <a:latin typeface="Bernard MT Condensed" panose="02050806060905020404" pitchFamily="18" charset="0"/>
              </a:rPr>
              <a:t>Great Depression</a:t>
            </a:r>
            <a:endParaRPr lang="en-US" sz="4000" b="1" dirty="0">
              <a:latin typeface="Bernard MT Condensed" panose="020508060609050204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114111"/>
            <a:ext cx="2290330" cy="275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Rise of Dictators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Post WWI countries in rough shape</a:t>
            </a:r>
          </a:p>
          <a:p>
            <a:pPr lvl="1"/>
            <a:r>
              <a:rPr lang="en-US" sz="3200" dirty="0" smtClean="0"/>
              <a:t>BUT they rebound – Europe is doing well</a:t>
            </a:r>
          </a:p>
          <a:p>
            <a:pPr lvl="1"/>
            <a:r>
              <a:rPr lang="en-US" sz="3200" dirty="0" smtClean="0"/>
              <a:t>THEN The Great Depression</a:t>
            </a:r>
          </a:p>
          <a:p>
            <a:pPr lvl="2"/>
            <a:r>
              <a:rPr lang="en-US" sz="2800" dirty="0" smtClean="0"/>
              <a:t>Europe falls apart</a:t>
            </a:r>
          </a:p>
          <a:p>
            <a:pPr lvl="2"/>
            <a:r>
              <a:rPr lang="en-US" sz="2800" dirty="0" smtClean="0"/>
              <a:t>People are unemployed</a:t>
            </a:r>
          </a:p>
          <a:p>
            <a:pPr lvl="2"/>
            <a:r>
              <a:rPr lang="en-US" sz="2800" dirty="0" smtClean="0"/>
              <a:t>No money, no food</a:t>
            </a:r>
          </a:p>
          <a:p>
            <a:pPr lvl="2"/>
            <a:r>
              <a:rPr lang="en-US" sz="2800" dirty="0" smtClean="0"/>
              <a:t>Desperately want help</a:t>
            </a:r>
          </a:p>
          <a:p>
            <a:pPr lvl="3"/>
            <a:r>
              <a:rPr lang="en-US" sz="2800" dirty="0" smtClean="0"/>
              <a:t>Turn to anyone</a:t>
            </a:r>
          </a:p>
          <a:p>
            <a:pPr lvl="1"/>
            <a:endParaRPr lang="en-US" sz="3200" b="1" dirty="0" smtClean="0"/>
          </a:p>
          <a:p>
            <a:pPr lvl="1"/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050825"/>
            <a:ext cx="3120838" cy="378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2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Rise of Dictators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Fascism</a:t>
            </a:r>
          </a:p>
          <a:p>
            <a:pPr lvl="1"/>
            <a:r>
              <a:rPr lang="en-US" dirty="0" smtClean="0"/>
              <a:t>Militant Political Movement</a:t>
            </a:r>
          </a:p>
          <a:p>
            <a:pPr lvl="1"/>
            <a:r>
              <a:rPr lang="en-US" dirty="0" smtClean="0"/>
              <a:t>Emphasized 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oyalty to the nation (extreme nationalism)</a:t>
            </a:r>
          </a:p>
          <a:p>
            <a:pPr lvl="2"/>
            <a:r>
              <a:rPr lang="en-US" dirty="0" smtClean="0"/>
              <a:t>Obedience to the leader</a:t>
            </a:r>
          </a:p>
          <a:p>
            <a:pPr lvl="1"/>
            <a:r>
              <a:rPr lang="en-US" dirty="0" smtClean="0"/>
              <a:t>Belief</a:t>
            </a:r>
          </a:p>
          <a:p>
            <a:pPr lvl="2"/>
            <a:r>
              <a:rPr lang="en-US" dirty="0" smtClean="0"/>
              <a:t>Do not care about individual rights or democracy</a:t>
            </a:r>
          </a:p>
          <a:p>
            <a:pPr lvl="2"/>
            <a:r>
              <a:rPr lang="en-US" dirty="0" smtClean="0"/>
              <a:t>Do not care about communism or capitalism</a:t>
            </a:r>
          </a:p>
          <a:p>
            <a:pPr lvl="2"/>
            <a:r>
              <a:rPr lang="en-US" dirty="0" smtClean="0"/>
              <a:t>Its all about making the nation strong</a:t>
            </a:r>
          </a:p>
          <a:p>
            <a:pPr lvl="3"/>
            <a:r>
              <a:rPr lang="en-US" sz="2400" dirty="0"/>
              <a:t>T</a:t>
            </a:r>
            <a:r>
              <a:rPr lang="en-US" sz="2400" dirty="0" smtClean="0"/>
              <a:t>otalitarian gov’t</a:t>
            </a:r>
          </a:p>
          <a:p>
            <a:pPr lvl="3"/>
            <a:r>
              <a:rPr lang="en-US" sz="2400" dirty="0" smtClean="0"/>
              <a:t>Violence, War, and Imperialism are necessary</a:t>
            </a:r>
          </a:p>
          <a:p>
            <a:pPr lvl="2"/>
            <a:endParaRPr lang="en-US" sz="2800" dirty="0" smtClean="0"/>
          </a:p>
          <a:p>
            <a:pPr lvl="2"/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92" y="1524000"/>
            <a:ext cx="21963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GDP growth 1923-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990600"/>
            <a:ext cx="902208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3124" y="103257"/>
            <a:ext cx="7477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USA Gross Domestic Product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696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Rise of Dictators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Benito Mussolini</a:t>
            </a:r>
          </a:p>
          <a:p>
            <a:pPr lvl="1"/>
            <a:r>
              <a:rPr lang="en-US" dirty="0" smtClean="0"/>
              <a:t>Italy</a:t>
            </a:r>
          </a:p>
          <a:p>
            <a:pPr lvl="1"/>
            <a:r>
              <a:rPr lang="en-US" dirty="0" smtClean="0"/>
              <a:t>“Il Duce”</a:t>
            </a:r>
          </a:p>
          <a:p>
            <a:pPr lvl="2"/>
            <a:r>
              <a:rPr lang="en-US" dirty="0" smtClean="0"/>
              <a:t>The leader</a:t>
            </a:r>
          </a:p>
          <a:p>
            <a:r>
              <a:rPr lang="en-US" b="1" dirty="0" smtClean="0"/>
              <a:t>Adolph Hitler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Der Fuhrer</a:t>
            </a:r>
          </a:p>
          <a:p>
            <a:pPr lvl="2"/>
            <a:r>
              <a:rPr lang="en-US" dirty="0" smtClean="0"/>
              <a:t>The leader</a:t>
            </a:r>
          </a:p>
          <a:p>
            <a:r>
              <a:rPr lang="en-US" b="1" dirty="0" smtClean="0"/>
              <a:t>Joseph Stalin</a:t>
            </a:r>
          </a:p>
          <a:p>
            <a:pPr lvl="1"/>
            <a:r>
              <a:rPr lang="en-US" dirty="0" smtClean="0"/>
              <a:t>Soviet Union</a:t>
            </a:r>
            <a:endParaRPr lang="en-US" dirty="0"/>
          </a:p>
          <a:p>
            <a:r>
              <a:rPr lang="en-US" dirty="0" smtClean="0"/>
              <a:t>Japan – Similar, but no Dictator </a:t>
            </a:r>
          </a:p>
          <a:p>
            <a:pPr lvl="1"/>
            <a:r>
              <a:rPr lang="en-US" dirty="0" smtClean="0"/>
              <a:t>Military in control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63" y="1676400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61" y="2743200"/>
            <a:ext cx="1692002" cy="20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2447" r="5534" b="6476"/>
          <a:stretch/>
        </p:blipFill>
        <p:spPr bwMode="auto">
          <a:xfrm>
            <a:off x="7242663" y="4191000"/>
            <a:ext cx="1809750" cy="24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75" y="762000"/>
            <a:ext cx="10620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7" r="50000" b="6500"/>
          <a:stretch/>
        </p:blipFill>
        <p:spPr bwMode="auto">
          <a:xfrm>
            <a:off x="4419600" y="1838325"/>
            <a:ext cx="1447800" cy="14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5751302"/>
            <a:ext cx="1757363" cy="108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6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7" y="794663"/>
            <a:ext cx="963386" cy="1284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" y="2253349"/>
            <a:ext cx="1185863" cy="1121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6975" y="120608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$95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26883" y="255235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$5</a:t>
            </a:r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1846645" y="17293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32" y="794663"/>
            <a:ext cx="963386" cy="1284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194" y="2253349"/>
            <a:ext cx="1185863" cy="1121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0031" y="120608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$99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38" y="255235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$1</a:t>
            </a:r>
            <a:endParaRPr lang="en-US" sz="2800" b="1" dirty="0"/>
          </a:p>
        </p:txBody>
      </p:sp>
      <p:sp>
        <p:nvSpPr>
          <p:cNvPr id="14" name="Right Arrow 13"/>
          <p:cNvSpPr/>
          <p:nvPr/>
        </p:nvSpPr>
        <p:spPr>
          <a:xfrm>
            <a:off x="4324412" y="177285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19" y="1580216"/>
            <a:ext cx="1185863" cy="11212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31476" y="217822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$1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>
            <a:off x="6623957" y="177285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0852" t="7936" r="21807"/>
          <a:stretch/>
        </p:blipFill>
        <p:spPr>
          <a:xfrm>
            <a:off x="7266808" y="1110483"/>
            <a:ext cx="898072" cy="14418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91126" y="2595896"/>
            <a:ext cx="14494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Less</a:t>
            </a:r>
            <a:endParaRPr lang="en-US" sz="2800" b="1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7356615" y="3312647"/>
            <a:ext cx="718457" cy="6172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321" y="4226439"/>
            <a:ext cx="794680" cy="10595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278" y="4123463"/>
            <a:ext cx="1204043" cy="13629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24569" y="5619892"/>
            <a:ext cx="172175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Make Less</a:t>
            </a:r>
            <a:endParaRPr lang="en-US" sz="2800" b="1" dirty="0"/>
          </a:p>
        </p:txBody>
      </p:sp>
      <p:sp>
        <p:nvSpPr>
          <p:cNvPr id="24" name="Right Arrow 23"/>
          <p:cNvSpPr/>
          <p:nvPr/>
        </p:nvSpPr>
        <p:spPr>
          <a:xfrm rot="10800000">
            <a:off x="6416247" y="4512942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89" y="4365177"/>
            <a:ext cx="1185863" cy="11212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64149" y="5626314"/>
            <a:ext cx="212814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Less Workers</a:t>
            </a:r>
            <a:endParaRPr lang="en-US" sz="2800" b="1" dirty="0"/>
          </a:p>
        </p:txBody>
      </p:sp>
      <p:sp>
        <p:nvSpPr>
          <p:cNvPr id="27" name="&quot;No&quot; Symbol 26"/>
          <p:cNvSpPr/>
          <p:nvPr/>
        </p:nvSpPr>
        <p:spPr>
          <a:xfrm>
            <a:off x="5270835" y="4454331"/>
            <a:ext cx="955222" cy="1026820"/>
          </a:xfrm>
          <a:prstGeom prst="noSmoking">
            <a:avLst>
              <a:gd name="adj" fmla="val 127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4299701" y="45207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75" y="4308269"/>
            <a:ext cx="1185863" cy="1121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36131" y="490627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$0</a:t>
            </a:r>
            <a:endParaRPr lang="en-US" sz="2800" b="1" dirty="0"/>
          </a:p>
        </p:txBody>
      </p:sp>
      <p:sp>
        <p:nvSpPr>
          <p:cNvPr id="32" name="Right Arrow 31"/>
          <p:cNvSpPr/>
          <p:nvPr/>
        </p:nvSpPr>
        <p:spPr>
          <a:xfrm rot="10800000">
            <a:off x="1982891" y="4509821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20852" t="7936" r="21807"/>
          <a:stretch/>
        </p:blipFill>
        <p:spPr>
          <a:xfrm>
            <a:off x="597895" y="4039281"/>
            <a:ext cx="898072" cy="14418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2213" y="5524694"/>
            <a:ext cx="14494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Less</a:t>
            </a:r>
            <a:endParaRPr lang="en-US" sz="2800" b="1" dirty="0"/>
          </a:p>
        </p:txBody>
      </p:sp>
      <p:sp>
        <p:nvSpPr>
          <p:cNvPr id="39" name="Curved Up Arrow 38"/>
          <p:cNvSpPr/>
          <p:nvPr/>
        </p:nvSpPr>
        <p:spPr>
          <a:xfrm>
            <a:off x="906236" y="6283022"/>
            <a:ext cx="6923315" cy="379172"/>
          </a:xfrm>
          <a:prstGeom prst="curvedUpArrow">
            <a:avLst>
              <a:gd name="adj1" fmla="val 157805"/>
              <a:gd name="adj2" fmla="val 157805"/>
              <a:gd name="adj3" fmla="val 193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61812" y="-23668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 animBg="1"/>
      <p:bldP spid="16" grpId="0"/>
      <p:bldP spid="17" grpId="0" animBg="1"/>
      <p:bldP spid="19" grpId="0" animBg="1"/>
      <p:bldP spid="20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/>
      <p:bldP spid="30" grpId="1"/>
      <p:bldP spid="32" grpId="0" animBg="1"/>
      <p:bldP spid="32" grpId="1" animBg="1"/>
      <p:bldP spid="34" grpId="0" animBg="1"/>
      <p:bldP spid="34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9" y="0"/>
            <a:ext cx="1278731" cy="268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5" y="716416"/>
            <a:ext cx="1828800" cy="18764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229877" y="1343025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181" y="265682"/>
            <a:ext cx="1261355" cy="1714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14" y="2071993"/>
            <a:ext cx="941444" cy="660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128" y="348344"/>
            <a:ext cx="2626351" cy="241622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686578" y="1343025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65732">
            <a:off x="7940993" y="56585"/>
            <a:ext cx="1333358" cy="25343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400000">
            <a:off x="7663981" y="2815153"/>
            <a:ext cx="718457" cy="6172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tutor2u.net/economics/gcse/images/demand_supply_supply_increasenotpric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84" y="3644754"/>
            <a:ext cx="1874650" cy="19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93385" y="5604199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Supply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01000" y="5558031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Price</a:t>
            </a:r>
            <a:endParaRPr lang="en-US" sz="2800" b="1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8614682" y="5782551"/>
            <a:ext cx="718457" cy="269421"/>
          </a:xfrm>
          <a:prstGeom prst="rightArrow">
            <a:avLst>
              <a:gd name="adj1" fmla="val 50000"/>
              <a:gd name="adj2" fmla="val 515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7243082" y="5684931"/>
            <a:ext cx="718457" cy="269421"/>
          </a:xfrm>
          <a:prstGeom prst="rightArrow">
            <a:avLst>
              <a:gd name="adj1" fmla="val 50000"/>
              <a:gd name="adj2" fmla="val 515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781771" y="5688837"/>
            <a:ext cx="279895" cy="359228"/>
          </a:xfrm>
          <a:prstGeom prst="rightArrow">
            <a:avLst>
              <a:gd name="adj1" fmla="val 50000"/>
              <a:gd name="adj2" fmla="val 5151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6147707" y="407012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65" y="3002787"/>
            <a:ext cx="1278731" cy="2686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181" y="3904284"/>
            <a:ext cx="894483" cy="1216121"/>
          </a:xfrm>
          <a:prstGeom prst="rect">
            <a:avLst/>
          </a:prstGeom>
        </p:spPr>
      </p:pic>
      <p:sp>
        <p:nvSpPr>
          <p:cNvPr id="21" name="&quot;No&quot; Symbol 20"/>
          <p:cNvSpPr/>
          <p:nvPr/>
        </p:nvSpPr>
        <p:spPr>
          <a:xfrm>
            <a:off x="3799216" y="4070126"/>
            <a:ext cx="955222" cy="1026820"/>
          </a:xfrm>
          <a:prstGeom prst="noSmoking">
            <a:avLst>
              <a:gd name="adj" fmla="val 127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3108672" y="407012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193" y="3644754"/>
            <a:ext cx="1382386" cy="18431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/>
        </p:blipFill>
        <p:spPr>
          <a:xfrm>
            <a:off x="869554" y="3078985"/>
            <a:ext cx="1196231" cy="1305144"/>
          </a:xfrm>
          <a:prstGeom prst="rect">
            <a:avLst/>
          </a:prstGeom>
        </p:spPr>
      </p:pic>
      <p:sp>
        <p:nvSpPr>
          <p:cNvPr id="25" name="&quot;No&quot; Symbol 24"/>
          <p:cNvSpPr/>
          <p:nvPr/>
        </p:nvSpPr>
        <p:spPr>
          <a:xfrm>
            <a:off x="1842713" y="4093584"/>
            <a:ext cx="955222" cy="1026820"/>
          </a:xfrm>
          <a:prstGeom prst="noSmoking">
            <a:avLst>
              <a:gd name="adj" fmla="val 74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860243" y="4189869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/>
          <a:srcRect l="20852" t="7936" r="21807"/>
          <a:stretch/>
        </p:blipFill>
        <p:spPr>
          <a:xfrm>
            <a:off x="2699" y="3972212"/>
            <a:ext cx="715154" cy="11481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702" y="5127146"/>
            <a:ext cx="80985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Buy Less</a:t>
            </a:r>
            <a:endParaRPr lang="en-US" sz="28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58" y="1580185"/>
            <a:ext cx="1175332" cy="101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36993" y="6010870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7" y="794663"/>
            <a:ext cx="963386" cy="1284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" y="2253349"/>
            <a:ext cx="1185863" cy="1121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6975" y="120608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$95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26883" y="255235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$5</a:t>
            </a:r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1846645" y="17293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32" y="794663"/>
            <a:ext cx="963386" cy="1284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194" y="2253349"/>
            <a:ext cx="1185863" cy="1121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0031" y="120608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$99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38" y="255235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$1</a:t>
            </a:r>
            <a:endParaRPr lang="en-US" sz="2800" b="1" dirty="0"/>
          </a:p>
        </p:txBody>
      </p:sp>
      <p:sp>
        <p:nvSpPr>
          <p:cNvPr id="14" name="Right Arrow 13"/>
          <p:cNvSpPr/>
          <p:nvPr/>
        </p:nvSpPr>
        <p:spPr>
          <a:xfrm>
            <a:off x="4324412" y="177285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19" y="1580216"/>
            <a:ext cx="1185863" cy="11212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31476" y="217822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$1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>
            <a:off x="6550524" y="177285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0852" t="7936" r="21807"/>
          <a:stretch/>
        </p:blipFill>
        <p:spPr>
          <a:xfrm>
            <a:off x="7266808" y="1110483"/>
            <a:ext cx="898072" cy="14418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91126" y="2595896"/>
            <a:ext cx="14494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Less</a:t>
            </a:r>
            <a:endParaRPr lang="en-US" sz="2800" b="1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7356615" y="3312647"/>
            <a:ext cx="718457" cy="6172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321" y="4226439"/>
            <a:ext cx="794680" cy="10595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278" y="4123463"/>
            <a:ext cx="1204043" cy="13629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24569" y="5619892"/>
            <a:ext cx="172175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Make Less</a:t>
            </a:r>
            <a:endParaRPr lang="en-US" sz="2800" b="1" dirty="0"/>
          </a:p>
        </p:txBody>
      </p:sp>
      <p:sp>
        <p:nvSpPr>
          <p:cNvPr id="24" name="Right Arrow 23"/>
          <p:cNvSpPr/>
          <p:nvPr/>
        </p:nvSpPr>
        <p:spPr>
          <a:xfrm rot="10800000">
            <a:off x="6416247" y="4512942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89" y="4365177"/>
            <a:ext cx="1185863" cy="11212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64149" y="5626314"/>
            <a:ext cx="212814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Less Workers</a:t>
            </a:r>
            <a:endParaRPr lang="en-US" sz="2800" b="1" dirty="0"/>
          </a:p>
        </p:txBody>
      </p:sp>
      <p:sp>
        <p:nvSpPr>
          <p:cNvPr id="27" name="&quot;No&quot; Symbol 26"/>
          <p:cNvSpPr/>
          <p:nvPr/>
        </p:nvSpPr>
        <p:spPr>
          <a:xfrm>
            <a:off x="5270835" y="4454331"/>
            <a:ext cx="955222" cy="1026820"/>
          </a:xfrm>
          <a:prstGeom prst="noSmoking">
            <a:avLst>
              <a:gd name="adj" fmla="val 127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4299701" y="45207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75" y="4308269"/>
            <a:ext cx="1185863" cy="1121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36131" y="490627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$0</a:t>
            </a:r>
            <a:endParaRPr lang="en-US" sz="2800" b="1" dirty="0"/>
          </a:p>
        </p:txBody>
      </p:sp>
      <p:sp>
        <p:nvSpPr>
          <p:cNvPr id="32" name="Right Arrow 31"/>
          <p:cNvSpPr/>
          <p:nvPr/>
        </p:nvSpPr>
        <p:spPr>
          <a:xfrm rot="10800000">
            <a:off x="1982891" y="4509821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20852" t="7936" r="21807"/>
          <a:stretch/>
        </p:blipFill>
        <p:spPr>
          <a:xfrm>
            <a:off x="597895" y="4039281"/>
            <a:ext cx="898072" cy="14418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2213" y="5524694"/>
            <a:ext cx="14494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Less</a:t>
            </a:r>
            <a:endParaRPr lang="en-US" sz="2800" b="1" dirty="0"/>
          </a:p>
        </p:txBody>
      </p:sp>
      <p:sp>
        <p:nvSpPr>
          <p:cNvPr id="39" name="Curved Up Arrow 38"/>
          <p:cNvSpPr/>
          <p:nvPr/>
        </p:nvSpPr>
        <p:spPr>
          <a:xfrm>
            <a:off x="906236" y="6283022"/>
            <a:ext cx="6923315" cy="379172"/>
          </a:xfrm>
          <a:prstGeom prst="curvedUpArrow">
            <a:avLst>
              <a:gd name="adj1" fmla="val 157805"/>
              <a:gd name="adj2" fmla="val 157805"/>
              <a:gd name="adj3" fmla="val 193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61812" y="-23668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19944" y="899662"/>
            <a:ext cx="1826379" cy="23623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/>
      <p:bldP spid="32" grpId="0" animBg="1"/>
      <p:bldP spid="34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9" y="0"/>
            <a:ext cx="1278731" cy="268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615" y="716416"/>
            <a:ext cx="1828800" cy="18764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229877" y="1343025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181" y="265682"/>
            <a:ext cx="1261355" cy="1714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14" y="2071993"/>
            <a:ext cx="941444" cy="660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128" y="348344"/>
            <a:ext cx="2626351" cy="241622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686578" y="1343025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65732">
            <a:off x="8433445" y="1315204"/>
            <a:ext cx="700149" cy="133077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400000">
            <a:off x="7663981" y="2815153"/>
            <a:ext cx="718457" cy="6172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tutor2u.net/economics/gcse/images/demand_supply_supply_increasenotpric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84" y="3644754"/>
            <a:ext cx="1874650" cy="19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93385" y="5604199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Supply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01000" y="5558031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Price</a:t>
            </a:r>
            <a:endParaRPr lang="en-US" sz="2800" b="1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8614682" y="5782551"/>
            <a:ext cx="718457" cy="269421"/>
          </a:xfrm>
          <a:prstGeom prst="rightArrow">
            <a:avLst>
              <a:gd name="adj1" fmla="val 50000"/>
              <a:gd name="adj2" fmla="val 515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7243082" y="5684931"/>
            <a:ext cx="718457" cy="269421"/>
          </a:xfrm>
          <a:prstGeom prst="rightArrow">
            <a:avLst>
              <a:gd name="adj1" fmla="val 50000"/>
              <a:gd name="adj2" fmla="val 515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781771" y="5688837"/>
            <a:ext cx="279895" cy="359228"/>
          </a:xfrm>
          <a:prstGeom prst="rightArrow">
            <a:avLst>
              <a:gd name="adj1" fmla="val 50000"/>
              <a:gd name="adj2" fmla="val 5151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6147707" y="407012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665" y="3002787"/>
            <a:ext cx="1278731" cy="2686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181" y="3904284"/>
            <a:ext cx="894483" cy="1216121"/>
          </a:xfrm>
          <a:prstGeom prst="rect">
            <a:avLst/>
          </a:prstGeom>
        </p:spPr>
      </p:pic>
      <p:sp>
        <p:nvSpPr>
          <p:cNvPr id="21" name="&quot;No&quot; Symbol 20"/>
          <p:cNvSpPr/>
          <p:nvPr/>
        </p:nvSpPr>
        <p:spPr>
          <a:xfrm>
            <a:off x="3799216" y="4070126"/>
            <a:ext cx="955222" cy="1026820"/>
          </a:xfrm>
          <a:prstGeom prst="noSmoking">
            <a:avLst>
              <a:gd name="adj" fmla="val 127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3108672" y="407012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3193" y="3644754"/>
            <a:ext cx="1382386" cy="18431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/>
        </p:blipFill>
        <p:spPr>
          <a:xfrm>
            <a:off x="869554" y="3078985"/>
            <a:ext cx="1196231" cy="1305144"/>
          </a:xfrm>
          <a:prstGeom prst="rect">
            <a:avLst/>
          </a:prstGeom>
        </p:spPr>
      </p:pic>
      <p:sp>
        <p:nvSpPr>
          <p:cNvPr id="25" name="&quot;No&quot; Symbol 24"/>
          <p:cNvSpPr/>
          <p:nvPr/>
        </p:nvSpPr>
        <p:spPr>
          <a:xfrm>
            <a:off x="1842713" y="4093584"/>
            <a:ext cx="955222" cy="1026820"/>
          </a:xfrm>
          <a:prstGeom prst="noSmoking">
            <a:avLst>
              <a:gd name="adj" fmla="val 74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860243" y="4189869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/>
          <a:srcRect l="20852" t="7936" r="21807"/>
          <a:stretch/>
        </p:blipFill>
        <p:spPr>
          <a:xfrm>
            <a:off x="2699" y="3972212"/>
            <a:ext cx="715154" cy="11481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702" y="5127146"/>
            <a:ext cx="80985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Buy Less</a:t>
            </a:r>
            <a:endParaRPr lang="en-US" sz="2800" b="1" dirty="0"/>
          </a:p>
        </p:txBody>
      </p:sp>
      <p:sp>
        <p:nvSpPr>
          <p:cNvPr id="29" name="Right Arrow 28"/>
          <p:cNvSpPr/>
          <p:nvPr/>
        </p:nvSpPr>
        <p:spPr>
          <a:xfrm rot="5400000">
            <a:off x="1975156" y="5628123"/>
            <a:ext cx="718457" cy="6172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58" y="1580185"/>
            <a:ext cx="1175332" cy="101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/>
        </p:blipFill>
        <p:spPr>
          <a:xfrm>
            <a:off x="2631761" y="5558033"/>
            <a:ext cx="1196231" cy="13051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729" y="6069403"/>
            <a:ext cx="570707" cy="7759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65732">
            <a:off x="4390736" y="6028738"/>
            <a:ext cx="410824" cy="780856"/>
          </a:xfrm>
          <a:prstGeom prst="rect">
            <a:avLst/>
          </a:prstGeom>
        </p:spPr>
      </p:pic>
      <p:sp>
        <p:nvSpPr>
          <p:cNvPr id="34" name="&quot;No&quot; Symbol 33"/>
          <p:cNvSpPr/>
          <p:nvPr/>
        </p:nvSpPr>
        <p:spPr>
          <a:xfrm>
            <a:off x="3842798" y="6210605"/>
            <a:ext cx="526638" cy="593258"/>
          </a:xfrm>
          <a:prstGeom prst="noSmoking">
            <a:avLst>
              <a:gd name="adj" fmla="val 127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/>
        </p:blipFill>
        <p:spPr>
          <a:xfrm>
            <a:off x="5445009" y="5703804"/>
            <a:ext cx="1021979" cy="1115026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>
            <a:off x="4876831" y="6041694"/>
            <a:ext cx="718457" cy="6172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&quot;No&quot; Symbol 36"/>
          <p:cNvSpPr/>
          <p:nvPr/>
        </p:nvSpPr>
        <p:spPr>
          <a:xfrm>
            <a:off x="5531810" y="5894506"/>
            <a:ext cx="848376" cy="917054"/>
          </a:xfrm>
          <a:prstGeom prst="noSmoking">
            <a:avLst>
              <a:gd name="adj" fmla="val 127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http://www.banking.newstipstricks.com/wp-content/uploads/2013/12/7-Steps-to-Get-a-Personal-Loan-from-a-Private-Lende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63" y="6197679"/>
            <a:ext cx="879103" cy="6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/>
        </p:blipFill>
        <p:spPr>
          <a:xfrm>
            <a:off x="381000" y="381000"/>
            <a:ext cx="1828800" cy="199530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438400" y="5556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81000"/>
            <a:ext cx="963386" cy="128451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91000" y="5556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02571"/>
            <a:ext cx="1204043" cy="1362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115" y="462642"/>
            <a:ext cx="1371600" cy="129684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248400" y="611734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0852" t="7936" r="21807"/>
          <a:stretch/>
        </p:blipFill>
        <p:spPr>
          <a:xfrm>
            <a:off x="7527131" y="2369379"/>
            <a:ext cx="898072" cy="1441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5845" y="3854792"/>
            <a:ext cx="188064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MORE!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7669232" y="1695362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encrypted-tbn3.gstatic.com/images?q=tbn:ANd9GcSBSGTEGBcyJf0ELpERiARapLfleT3GIKxhUJUsxQFr4k9kSphBm73DZ9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93" y="3385358"/>
            <a:ext cx="7810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 rot="5400000">
            <a:off x="1025978" y="249628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www.clker.com/cliparts/8/9/9/d/11949855741697952186small_house_01.svg.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98" y="3283465"/>
            <a:ext cx="1516588" cy="15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1871661" y="3704879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12337" y="372033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108" y="3550164"/>
            <a:ext cx="1197759" cy="113247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20253517">
            <a:off x="6056638" y="3138640"/>
            <a:ext cx="1163510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61812" y="5486400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0" grpId="1" animBg="1"/>
      <p:bldP spid="11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/>
        </p:blipFill>
        <p:spPr>
          <a:xfrm>
            <a:off x="381000" y="381000"/>
            <a:ext cx="1828800" cy="199530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438400" y="5556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81000"/>
            <a:ext cx="963386" cy="128451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91000" y="5556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02571"/>
            <a:ext cx="1204043" cy="1362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115" y="462642"/>
            <a:ext cx="1371600" cy="129684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248400" y="611734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0852" t="7936" r="21807"/>
          <a:stretch/>
        </p:blipFill>
        <p:spPr>
          <a:xfrm>
            <a:off x="7527131" y="2369379"/>
            <a:ext cx="898072" cy="1441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5845" y="3854792"/>
            <a:ext cx="188064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MORE!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7669232" y="1695362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encrypted-tbn3.gstatic.com/images?q=tbn:ANd9GcSBSGTEGBcyJf0ELpERiARapLfleT3GIKxhUJUsxQFr4k9kSphBm73DZ9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93" y="3385358"/>
            <a:ext cx="78105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 rot="5400000">
            <a:off x="1025978" y="249628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www.clker.com/cliparts/8/9/9/d/11949855741697952186small_house_01.svg.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98" y="3283465"/>
            <a:ext cx="1516588" cy="15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1871661" y="3704879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12337" y="3720336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108" y="3550164"/>
            <a:ext cx="1197759" cy="113247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20253517">
            <a:off x="6056638" y="3138640"/>
            <a:ext cx="1163510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61812" y="5486400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324509" y="474922"/>
            <a:ext cx="2046617" cy="1919715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&quot;No&quot; Symbol 20"/>
          <p:cNvSpPr/>
          <p:nvPr/>
        </p:nvSpPr>
        <p:spPr>
          <a:xfrm>
            <a:off x="2982583" y="422202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/>
          <p:cNvSpPr/>
          <p:nvPr/>
        </p:nvSpPr>
        <p:spPr>
          <a:xfrm>
            <a:off x="5039983" y="555976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7254298" y="555607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0658" y="3870249"/>
            <a:ext cx="1611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LESS!</a:t>
            </a:r>
            <a:endParaRPr lang="en-US" sz="2800" b="1" dirty="0"/>
          </a:p>
        </p:txBody>
      </p:sp>
      <p:sp>
        <p:nvSpPr>
          <p:cNvPr id="26" name="&quot;No&quot; Symbol 25"/>
          <p:cNvSpPr/>
          <p:nvPr/>
        </p:nvSpPr>
        <p:spPr>
          <a:xfrm>
            <a:off x="691190" y="3538565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&quot;No&quot; Symbol 26"/>
          <p:cNvSpPr/>
          <p:nvPr/>
        </p:nvSpPr>
        <p:spPr>
          <a:xfrm>
            <a:off x="2707821" y="3489602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&quot;No&quot; Symbol 27"/>
          <p:cNvSpPr/>
          <p:nvPr/>
        </p:nvSpPr>
        <p:spPr>
          <a:xfrm>
            <a:off x="4864450" y="3531823"/>
            <a:ext cx="1208417" cy="1053780"/>
          </a:xfrm>
          <a:prstGeom prst="noSmoking">
            <a:avLst>
              <a:gd name="adj" fmla="val 83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0951" y="3870249"/>
            <a:ext cx="171072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EVEN </a:t>
            </a:r>
          </a:p>
          <a:p>
            <a:pPr algn="ctr"/>
            <a:r>
              <a:rPr lang="en-US" sz="2800" b="1" dirty="0" smtClean="0"/>
              <a:t>LESS!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83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7" y="794663"/>
            <a:ext cx="963386" cy="1284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" y="2253349"/>
            <a:ext cx="1185863" cy="1121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6975" y="120608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$95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26883" y="255235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$5</a:t>
            </a:r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1846645" y="17293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32" y="794663"/>
            <a:ext cx="963386" cy="1284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194" y="2253349"/>
            <a:ext cx="1185863" cy="1121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0031" y="120608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$99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38" y="255235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$1</a:t>
            </a:r>
            <a:endParaRPr lang="en-US" sz="2800" b="1" dirty="0"/>
          </a:p>
        </p:txBody>
      </p:sp>
      <p:sp>
        <p:nvSpPr>
          <p:cNvPr id="14" name="Right Arrow 13"/>
          <p:cNvSpPr/>
          <p:nvPr/>
        </p:nvSpPr>
        <p:spPr>
          <a:xfrm>
            <a:off x="4324412" y="177285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19" y="1580216"/>
            <a:ext cx="1185863" cy="11212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31476" y="217822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$1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>
            <a:off x="6550524" y="1772850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0852" t="7936" r="21807"/>
          <a:stretch/>
        </p:blipFill>
        <p:spPr>
          <a:xfrm>
            <a:off x="7266808" y="1110483"/>
            <a:ext cx="898072" cy="14418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91126" y="2595896"/>
            <a:ext cx="14494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Less</a:t>
            </a:r>
            <a:endParaRPr lang="en-US" sz="2800" b="1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7356615" y="3312647"/>
            <a:ext cx="718457" cy="6172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321" y="4226439"/>
            <a:ext cx="794680" cy="10595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278" y="4123463"/>
            <a:ext cx="1204043" cy="13629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24569" y="5619892"/>
            <a:ext cx="172175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Make Less</a:t>
            </a:r>
            <a:endParaRPr lang="en-US" sz="2800" b="1" dirty="0"/>
          </a:p>
        </p:txBody>
      </p:sp>
      <p:sp>
        <p:nvSpPr>
          <p:cNvPr id="24" name="Right Arrow 23"/>
          <p:cNvSpPr/>
          <p:nvPr/>
        </p:nvSpPr>
        <p:spPr>
          <a:xfrm rot="10800000">
            <a:off x="6416247" y="4512942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89" y="4365177"/>
            <a:ext cx="1185863" cy="11212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64149" y="5626314"/>
            <a:ext cx="212814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Less Workers</a:t>
            </a:r>
            <a:endParaRPr lang="en-US" sz="2800" b="1" dirty="0"/>
          </a:p>
        </p:txBody>
      </p:sp>
      <p:sp>
        <p:nvSpPr>
          <p:cNvPr id="27" name="&quot;No&quot; Symbol 26"/>
          <p:cNvSpPr/>
          <p:nvPr/>
        </p:nvSpPr>
        <p:spPr>
          <a:xfrm>
            <a:off x="5270835" y="4454331"/>
            <a:ext cx="955222" cy="1026820"/>
          </a:xfrm>
          <a:prstGeom prst="noSmoking">
            <a:avLst>
              <a:gd name="adj" fmla="val 127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4299701" y="4520707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75" y="4308269"/>
            <a:ext cx="1185863" cy="1121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36131" y="490627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$0</a:t>
            </a:r>
            <a:endParaRPr lang="en-US" sz="2800" b="1" dirty="0"/>
          </a:p>
        </p:txBody>
      </p:sp>
      <p:sp>
        <p:nvSpPr>
          <p:cNvPr id="32" name="Right Arrow 31"/>
          <p:cNvSpPr/>
          <p:nvPr/>
        </p:nvSpPr>
        <p:spPr>
          <a:xfrm rot="10800000">
            <a:off x="1982891" y="4509821"/>
            <a:ext cx="538843" cy="8230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20852" t="7936" r="21807"/>
          <a:stretch/>
        </p:blipFill>
        <p:spPr>
          <a:xfrm>
            <a:off x="597895" y="4039281"/>
            <a:ext cx="898072" cy="14418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2213" y="5524694"/>
            <a:ext cx="14494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Buy Less</a:t>
            </a:r>
            <a:endParaRPr lang="en-US" sz="2800" b="1" dirty="0"/>
          </a:p>
        </p:txBody>
      </p:sp>
      <p:sp>
        <p:nvSpPr>
          <p:cNvPr id="39" name="Curved Up Arrow 38"/>
          <p:cNvSpPr/>
          <p:nvPr/>
        </p:nvSpPr>
        <p:spPr>
          <a:xfrm>
            <a:off x="906236" y="6283022"/>
            <a:ext cx="6923315" cy="379172"/>
          </a:xfrm>
          <a:prstGeom prst="curvedUpArrow">
            <a:avLst>
              <a:gd name="adj1" fmla="val 157805"/>
              <a:gd name="adj2" fmla="val 157805"/>
              <a:gd name="adj3" fmla="val 193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61812" y="-23668"/>
            <a:ext cx="582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 panose="02050806060905020404" pitchFamily="18" charset="0"/>
              </a:rPr>
              <a:t>The Great Depression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19944" y="899662"/>
            <a:ext cx="1826379" cy="23623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6453" y="3575025"/>
            <a:ext cx="8905147" cy="328297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347</Words>
  <Application>Microsoft Office PowerPoint</Application>
  <PresentationFormat>On-screen Show (4:3)</PresentationFormat>
  <Paragraphs>130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Bernard MT Condensed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of Dictators</vt:lpstr>
      <vt:lpstr>Rise of Dictators</vt:lpstr>
      <vt:lpstr>Rise of Dictators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Jon Crosson</cp:lastModifiedBy>
  <cp:revision>39</cp:revision>
  <dcterms:created xsi:type="dcterms:W3CDTF">2014-03-13T11:44:22Z</dcterms:created>
  <dcterms:modified xsi:type="dcterms:W3CDTF">2015-05-12T12:53:16Z</dcterms:modified>
</cp:coreProperties>
</file>