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70" r:id="rId3"/>
    <p:sldId id="288" r:id="rId4"/>
    <p:sldId id="287" r:id="rId5"/>
    <p:sldId id="286" r:id="rId6"/>
    <p:sldId id="285" r:id="rId7"/>
    <p:sldId id="284" r:id="rId8"/>
    <p:sldId id="283" r:id="rId9"/>
    <p:sldId id="282" r:id="rId10"/>
    <p:sldId id="281" r:id="rId11"/>
    <p:sldId id="280" r:id="rId12"/>
    <p:sldId id="279" r:id="rId13"/>
    <p:sldId id="278" r:id="rId14"/>
    <p:sldId id="275"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C5BFCE-0704-4C36-AEBD-8B78E942AEF5}" type="datetimeFigureOut">
              <a:rPr lang="en-US" smtClean="0"/>
              <a:pPr/>
              <a:t>1/5/2016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8CC3DA4-A7FF-4E4B-9FFC-230A703A7339}" type="slidenum">
              <a:rPr lang="en-US" smtClean="0"/>
              <a:pPr/>
              <a:t>‹#›</a:t>
            </a:fld>
            <a:endParaRPr lang="en-US"/>
          </a:p>
        </p:txBody>
      </p:sp>
    </p:spTree>
    <p:extLst>
      <p:ext uri="{BB962C8B-B14F-4D97-AF65-F5344CB8AC3E}">
        <p14:creationId xmlns:p14="http://schemas.microsoft.com/office/powerpoint/2010/main" val="18921311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Possible</a:t>
            </a:r>
            <a:r>
              <a:rPr lang="en-US" baseline="0" dirty="0" smtClean="0"/>
              <a:t> anecdotes: Colonization of the Americas, mercantilism, etc. </a:t>
            </a:r>
            <a:endParaRPr lang="en-US" dirty="0"/>
          </a:p>
        </p:txBody>
      </p:sp>
      <p:sp>
        <p:nvSpPr>
          <p:cNvPr id="4" name="Slide Number Placeholder 3"/>
          <p:cNvSpPr>
            <a:spLocks noGrp="1"/>
          </p:cNvSpPr>
          <p:nvPr>
            <p:ph type="sldNum" sz="quarter" idx="10"/>
          </p:nvPr>
        </p:nvSpPr>
        <p:spPr/>
        <p:txBody>
          <a:bodyPr/>
          <a:lstStyle/>
          <a:p>
            <a:fld id="{68CC3DA4-A7FF-4E4B-9FFC-230A703A7339}" type="slidenum">
              <a:rPr lang="en-US" smtClean="0"/>
              <a:pPr/>
              <a:t>2</a:t>
            </a:fld>
            <a:endParaRPr lang="en-US"/>
          </a:p>
        </p:txBody>
      </p:sp>
    </p:spTree>
    <p:extLst>
      <p:ext uri="{BB962C8B-B14F-4D97-AF65-F5344CB8AC3E}">
        <p14:creationId xmlns:p14="http://schemas.microsoft.com/office/powerpoint/2010/main" val="10300537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Possible</a:t>
            </a:r>
            <a:r>
              <a:rPr lang="en-US" baseline="0" dirty="0" smtClean="0"/>
              <a:t> anecdote: Racism and eugenics developed and/or increased simultaneously to justify the dominance of imperial powers, both among the Japanese and Europeans.</a:t>
            </a:r>
            <a:endParaRPr lang="en-US" dirty="0"/>
          </a:p>
        </p:txBody>
      </p:sp>
      <p:sp>
        <p:nvSpPr>
          <p:cNvPr id="4" name="Slide Number Placeholder 3"/>
          <p:cNvSpPr>
            <a:spLocks noGrp="1"/>
          </p:cNvSpPr>
          <p:nvPr>
            <p:ph type="sldNum" sz="quarter" idx="10"/>
          </p:nvPr>
        </p:nvSpPr>
        <p:spPr/>
        <p:txBody>
          <a:bodyPr/>
          <a:lstStyle/>
          <a:p>
            <a:fld id="{68CC3DA4-A7FF-4E4B-9FFC-230A703A7339}" type="slidenum">
              <a:rPr lang="en-US" smtClean="0"/>
              <a:pPr/>
              <a:t>12</a:t>
            </a:fld>
            <a:endParaRPr lang="en-US"/>
          </a:p>
        </p:txBody>
      </p:sp>
    </p:spTree>
    <p:extLst>
      <p:ext uri="{BB962C8B-B14F-4D97-AF65-F5344CB8AC3E}">
        <p14:creationId xmlns:p14="http://schemas.microsoft.com/office/powerpoint/2010/main" val="28026337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Possible</a:t>
            </a:r>
            <a:r>
              <a:rPr lang="en-US" baseline="0" dirty="0" smtClean="0"/>
              <a:t> anecdote: Discussion about how the concept of races is outdated and has been proven incorrect through modern research into human migrations and DNA.</a:t>
            </a:r>
            <a:endParaRPr lang="en-US" dirty="0"/>
          </a:p>
        </p:txBody>
      </p:sp>
      <p:sp>
        <p:nvSpPr>
          <p:cNvPr id="4" name="Slide Number Placeholder 3"/>
          <p:cNvSpPr>
            <a:spLocks noGrp="1"/>
          </p:cNvSpPr>
          <p:nvPr>
            <p:ph type="sldNum" sz="quarter" idx="10"/>
          </p:nvPr>
        </p:nvSpPr>
        <p:spPr/>
        <p:txBody>
          <a:bodyPr/>
          <a:lstStyle/>
          <a:p>
            <a:fld id="{68CC3DA4-A7FF-4E4B-9FFC-230A703A7339}" type="slidenum">
              <a:rPr lang="en-US" smtClean="0"/>
              <a:pPr/>
              <a:t>13</a:t>
            </a:fld>
            <a:endParaRPr lang="en-US"/>
          </a:p>
        </p:txBody>
      </p:sp>
    </p:spTree>
    <p:extLst>
      <p:ext uri="{BB962C8B-B14F-4D97-AF65-F5344CB8AC3E}">
        <p14:creationId xmlns:p14="http://schemas.microsoft.com/office/powerpoint/2010/main" val="3888206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Possible anecdotes: French and Indian War (Seven Years’ War), Spanish</a:t>
            </a:r>
            <a:r>
              <a:rPr lang="en-US" baseline="0" dirty="0" smtClean="0"/>
              <a:t> and Portuguese competition in Latin America, </a:t>
            </a:r>
            <a:r>
              <a:rPr lang="en-US" dirty="0" smtClean="0"/>
              <a:t>etc.</a:t>
            </a:r>
            <a:endParaRPr lang="en-US" dirty="0"/>
          </a:p>
        </p:txBody>
      </p:sp>
      <p:sp>
        <p:nvSpPr>
          <p:cNvPr id="4" name="Slide Number Placeholder 3"/>
          <p:cNvSpPr>
            <a:spLocks noGrp="1"/>
          </p:cNvSpPr>
          <p:nvPr>
            <p:ph type="sldNum" sz="quarter" idx="10"/>
          </p:nvPr>
        </p:nvSpPr>
        <p:spPr/>
        <p:txBody>
          <a:bodyPr/>
          <a:lstStyle/>
          <a:p>
            <a:fld id="{68CC3DA4-A7FF-4E4B-9FFC-230A703A7339}" type="slidenum">
              <a:rPr lang="en-US" smtClean="0"/>
              <a:pPr/>
              <a:t>3</a:t>
            </a:fld>
            <a:endParaRPr lang="en-US"/>
          </a:p>
        </p:txBody>
      </p:sp>
    </p:spTree>
    <p:extLst>
      <p:ext uri="{BB962C8B-B14F-4D97-AF65-F5344CB8AC3E}">
        <p14:creationId xmlns:p14="http://schemas.microsoft.com/office/powerpoint/2010/main" val="28448116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Possible anecdote: The loss of</a:t>
            </a:r>
            <a:r>
              <a:rPr lang="en-US" baseline="0" dirty="0" smtClean="0"/>
              <a:t> colonies in the Americas helped spur interest in new colonies while also illustrating the need for change in the nature of imperialism.</a:t>
            </a:r>
            <a:endParaRPr lang="en-US" dirty="0"/>
          </a:p>
        </p:txBody>
      </p:sp>
      <p:sp>
        <p:nvSpPr>
          <p:cNvPr id="4" name="Slide Number Placeholder 3"/>
          <p:cNvSpPr>
            <a:spLocks noGrp="1"/>
          </p:cNvSpPr>
          <p:nvPr>
            <p:ph type="sldNum" sz="quarter" idx="10"/>
          </p:nvPr>
        </p:nvSpPr>
        <p:spPr/>
        <p:txBody>
          <a:bodyPr/>
          <a:lstStyle/>
          <a:p>
            <a:fld id="{68CC3DA4-A7FF-4E4B-9FFC-230A703A7339}" type="slidenum">
              <a:rPr lang="en-US" smtClean="0"/>
              <a:pPr/>
              <a:t>4</a:t>
            </a:fld>
            <a:endParaRPr lang="en-US"/>
          </a:p>
        </p:txBody>
      </p:sp>
    </p:spTree>
    <p:extLst>
      <p:ext uri="{BB962C8B-B14F-4D97-AF65-F5344CB8AC3E}">
        <p14:creationId xmlns:p14="http://schemas.microsoft.com/office/powerpoint/2010/main" val="35235704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Possible anecdote:</a:t>
            </a:r>
            <a:r>
              <a:rPr lang="en-US" baseline="0" dirty="0" smtClean="0"/>
              <a:t> British textile mills required more cotton than could be produced in Great Britain.</a:t>
            </a:r>
            <a:endParaRPr lang="en-US" dirty="0"/>
          </a:p>
        </p:txBody>
      </p:sp>
      <p:sp>
        <p:nvSpPr>
          <p:cNvPr id="4" name="Slide Number Placeholder 3"/>
          <p:cNvSpPr>
            <a:spLocks noGrp="1"/>
          </p:cNvSpPr>
          <p:nvPr>
            <p:ph type="sldNum" sz="quarter" idx="10"/>
          </p:nvPr>
        </p:nvSpPr>
        <p:spPr/>
        <p:txBody>
          <a:bodyPr/>
          <a:lstStyle/>
          <a:p>
            <a:fld id="{68CC3DA4-A7FF-4E4B-9FFC-230A703A7339}" type="slidenum">
              <a:rPr lang="en-US" smtClean="0"/>
              <a:pPr/>
              <a:t>5</a:t>
            </a:fld>
            <a:endParaRPr lang="en-US"/>
          </a:p>
        </p:txBody>
      </p:sp>
    </p:spTree>
    <p:extLst>
      <p:ext uri="{BB962C8B-B14F-4D97-AF65-F5344CB8AC3E}">
        <p14:creationId xmlns:p14="http://schemas.microsoft.com/office/powerpoint/2010/main" val="29847485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Possible anecdote: Many foreign countries</a:t>
            </a:r>
            <a:r>
              <a:rPr lang="en-US" baseline="0" dirty="0" smtClean="0"/>
              <a:t> had to be coerced to purchase European goods.  Railroads were built throughout Europeans’ colonial possessions and in areas where industrialized nations held economic and political </a:t>
            </a:r>
            <a:r>
              <a:rPr lang="en-US" baseline="0" dirty="0" err="1" smtClean="0"/>
              <a:t>influuence</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68CC3DA4-A7FF-4E4B-9FFC-230A703A7339}" type="slidenum">
              <a:rPr lang="en-US" smtClean="0"/>
              <a:pPr/>
              <a:t>7</a:t>
            </a:fld>
            <a:endParaRPr lang="en-US"/>
          </a:p>
        </p:txBody>
      </p:sp>
    </p:spTree>
    <p:extLst>
      <p:ext uri="{BB962C8B-B14F-4D97-AF65-F5344CB8AC3E}">
        <p14:creationId xmlns:p14="http://schemas.microsoft.com/office/powerpoint/2010/main" val="7823619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Possible anecdote:</a:t>
            </a:r>
            <a:r>
              <a:rPr lang="en-US" baseline="0" dirty="0" smtClean="0"/>
              <a:t> The legacy of empires is reflected in languages spoken around the world today, particularly English.</a:t>
            </a:r>
            <a:endParaRPr lang="en-US" dirty="0"/>
          </a:p>
        </p:txBody>
      </p:sp>
      <p:sp>
        <p:nvSpPr>
          <p:cNvPr id="4" name="Slide Number Placeholder 3"/>
          <p:cNvSpPr>
            <a:spLocks noGrp="1"/>
          </p:cNvSpPr>
          <p:nvPr>
            <p:ph type="sldNum" sz="quarter" idx="10"/>
          </p:nvPr>
        </p:nvSpPr>
        <p:spPr/>
        <p:txBody>
          <a:bodyPr/>
          <a:lstStyle/>
          <a:p>
            <a:fld id="{68CC3DA4-A7FF-4E4B-9FFC-230A703A7339}" type="slidenum">
              <a:rPr lang="en-US" smtClean="0"/>
              <a:pPr/>
              <a:t>8</a:t>
            </a:fld>
            <a:endParaRPr lang="en-US"/>
          </a:p>
        </p:txBody>
      </p:sp>
    </p:spTree>
    <p:extLst>
      <p:ext uri="{BB962C8B-B14F-4D97-AF65-F5344CB8AC3E}">
        <p14:creationId xmlns:p14="http://schemas.microsoft.com/office/powerpoint/2010/main" val="20544391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Possible anecdote: Compare the use of native troops within the British</a:t>
            </a:r>
            <a:r>
              <a:rPr lang="en-US" baseline="0" dirty="0" smtClean="0"/>
              <a:t> and French empires with the use of “barbarian” troops within the Roman empire, with the idea that imperial powers historically have never had enough of their own troops to maintain their empires.</a:t>
            </a:r>
            <a:endParaRPr lang="en-US" dirty="0"/>
          </a:p>
        </p:txBody>
      </p:sp>
      <p:sp>
        <p:nvSpPr>
          <p:cNvPr id="4" name="Slide Number Placeholder 3"/>
          <p:cNvSpPr>
            <a:spLocks noGrp="1"/>
          </p:cNvSpPr>
          <p:nvPr>
            <p:ph type="sldNum" sz="quarter" idx="10"/>
          </p:nvPr>
        </p:nvSpPr>
        <p:spPr/>
        <p:txBody>
          <a:bodyPr/>
          <a:lstStyle/>
          <a:p>
            <a:fld id="{68CC3DA4-A7FF-4E4B-9FFC-230A703A7339}" type="slidenum">
              <a:rPr lang="en-US" smtClean="0"/>
              <a:pPr/>
              <a:t>9</a:t>
            </a:fld>
            <a:endParaRPr lang="en-US"/>
          </a:p>
        </p:txBody>
      </p:sp>
    </p:spTree>
    <p:extLst>
      <p:ext uri="{BB962C8B-B14F-4D97-AF65-F5344CB8AC3E}">
        <p14:creationId xmlns:p14="http://schemas.microsoft.com/office/powerpoint/2010/main" val="27775216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Possible anecdote: Did</a:t>
            </a:r>
            <a:r>
              <a:rPr lang="en-US" baseline="0" dirty="0" smtClean="0"/>
              <a:t> imperial powers bestow any positive benefits?  Did these benefits outweigh the costs of colonization? </a:t>
            </a:r>
            <a:endParaRPr lang="en-US" dirty="0"/>
          </a:p>
        </p:txBody>
      </p:sp>
      <p:sp>
        <p:nvSpPr>
          <p:cNvPr id="4" name="Slide Number Placeholder 3"/>
          <p:cNvSpPr>
            <a:spLocks noGrp="1"/>
          </p:cNvSpPr>
          <p:nvPr>
            <p:ph type="sldNum" sz="quarter" idx="10"/>
          </p:nvPr>
        </p:nvSpPr>
        <p:spPr/>
        <p:txBody>
          <a:bodyPr/>
          <a:lstStyle/>
          <a:p>
            <a:fld id="{68CC3DA4-A7FF-4E4B-9FFC-230A703A7339}" type="slidenum">
              <a:rPr lang="en-US" smtClean="0"/>
              <a:pPr/>
              <a:t>10</a:t>
            </a:fld>
            <a:endParaRPr lang="en-US"/>
          </a:p>
        </p:txBody>
      </p:sp>
    </p:spTree>
    <p:extLst>
      <p:ext uri="{BB962C8B-B14F-4D97-AF65-F5344CB8AC3E}">
        <p14:creationId xmlns:p14="http://schemas.microsoft.com/office/powerpoint/2010/main" val="36861493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Possible anecdote: In what ways did</a:t>
            </a:r>
            <a:r>
              <a:rPr lang="en-US" baseline="0" dirty="0" smtClean="0"/>
              <a:t> well-intentioned missionaries become cultural imperialists?</a:t>
            </a:r>
            <a:endParaRPr lang="en-US" dirty="0"/>
          </a:p>
        </p:txBody>
      </p:sp>
      <p:sp>
        <p:nvSpPr>
          <p:cNvPr id="4" name="Slide Number Placeholder 3"/>
          <p:cNvSpPr>
            <a:spLocks noGrp="1"/>
          </p:cNvSpPr>
          <p:nvPr>
            <p:ph type="sldNum" sz="quarter" idx="10"/>
          </p:nvPr>
        </p:nvSpPr>
        <p:spPr/>
        <p:txBody>
          <a:bodyPr/>
          <a:lstStyle/>
          <a:p>
            <a:fld id="{68CC3DA4-A7FF-4E4B-9FFC-230A703A7339}" type="slidenum">
              <a:rPr lang="en-US" smtClean="0"/>
              <a:pPr/>
              <a:t>11</a:t>
            </a:fld>
            <a:endParaRPr lang="en-US"/>
          </a:p>
        </p:txBody>
      </p:sp>
    </p:spTree>
    <p:extLst>
      <p:ext uri="{BB962C8B-B14F-4D97-AF65-F5344CB8AC3E}">
        <p14:creationId xmlns:p14="http://schemas.microsoft.com/office/powerpoint/2010/main" val="13956920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FA8DF81-F8C8-4BDF-AEDC-E099EF98D86F}" type="datetimeFigureOut">
              <a:rPr lang="en-US" smtClean="0"/>
              <a:pPr/>
              <a:t>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BFCC69-D3F0-49DE-A800-5696697FAFF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A8DF81-F8C8-4BDF-AEDC-E099EF98D86F}" type="datetimeFigureOut">
              <a:rPr lang="en-US" smtClean="0"/>
              <a:pPr/>
              <a:t>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BFCC69-D3F0-49DE-A800-5696697FAFF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A8DF81-F8C8-4BDF-AEDC-E099EF98D86F}" type="datetimeFigureOut">
              <a:rPr lang="en-US" smtClean="0"/>
              <a:pPr/>
              <a:t>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BFCC69-D3F0-49DE-A800-5696697FAFF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A8DF81-F8C8-4BDF-AEDC-E099EF98D86F}" type="datetimeFigureOut">
              <a:rPr lang="en-US" smtClean="0"/>
              <a:pPr/>
              <a:t>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BFCC69-D3F0-49DE-A800-5696697FAFF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FA8DF81-F8C8-4BDF-AEDC-E099EF98D86F}" type="datetimeFigureOut">
              <a:rPr lang="en-US" smtClean="0"/>
              <a:pPr/>
              <a:t>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BFCC69-D3F0-49DE-A800-5696697FAFF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FA8DF81-F8C8-4BDF-AEDC-E099EF98D86F}" type="datetimeFigureOut">
              <a:rPr lang="en-US" smtClean="0"/>
              <a:pPr/>
              <a:t>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BFCC69-D3F0-49DE-A800-5696697FAFF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FA8DF81-F8C8-4BDF-AEDC-E099EF98D86F}" type="datetimeFigureOut">
              <a:rPr lang="en-US" smtClean="0"/>
              <a:pPr/>
              <a:t>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9BFCC69-D3F0-49DE-A800-5696697FAFF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FA8DF81-F8C8-4BDF-AEDC-E099EF98D86F}" type="datetimeFigureOut">
              <a:rPr lang="en-US" smtClean="0"/>
              <a:pPr/>
              <a:t>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9BFCC69-D3F0-49DE-A800-5696697FAFF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A8DF81-F8C8-4BDF-AEDC-E099EF98D86F}" type="datetimeFigureOut">
              <a:rPr lang="en-US" smtClean="0"/>
              <a:pPr/>
              <a:t>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9BFCC69-D3F0-49DE-A800-5696697FAFF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A8DF81-F8C8-4BDF-AEDC-E099EF98D86F}" type="datetimeFigureOut">
              <a:rPr lang="en-US" smtClean="0"/>
              <a:pPr/>
              <a:t>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BFCC69-D3F0-49DE-A800-5696697FAFF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A8DF81-F8C8-4BDF-AEDC-E099EF98D86F}" type="datetimeFigureOut">
              <a:rPr lang="en-US" smtClean="0"/>
              <a:pPr/>
              <a:t>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BFCC69-D3F0-49DE-A800-5696697FAFF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A8DF81-F8C8-4BDF-AEDC-E099EF98D86F}" type="datetimeFigureOut">
              <a:rPr lang="en-US" smtClean="0"/>
              <a:pPr/>
              <a:t>1/5/2016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BFCC69-D3F0-49DE-A800-5696697FAFF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11.jpeg"/></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12.jpeg"/></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4.emf"/></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5.emf"/></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8.jpe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10.emf"/><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509.JPG"/>
          <p:cNvPicPr>
            <a:picLocks noChangeAspect="1"/>
          </p:cNvPicPr>
          <p:nvPr/>
        </p:nvPicPr>
        <p:blipFill>
          <a:blip r:embed="rId2" cstate="print"/>
          <a:stretch>
            <a:fillRect/>
          </a:stretch>
        </p:blipFill>
        <p:spPr>
          <a:xfrm rot="16200000">
            <a:off x="8147050" y="5861050"/>
            <a:ext cx="838200" cy="1155700"/>
          </a:xfrm>
          <a:prstGeom prst="rect">
            <a:avLst/>
          </a:prstGeom>
        </p:spPr>
      </p:pic>
      <p:sp>
        <p:nvSpPr>
          <p:cNvPr id="2" name="Title 1"/>
          <p:cNvSpPr>
            <a:spLocks noGrp="1"/>
          </p:cNvSpPr>
          <p:nvPr>
            <p:ph type="ctrTitle"/>
          </p:nvPr>
        </p:nvSpPr>
        <p:spPr>
          <a:xfrm>
            <a:off x="685800" y="152400"/>
            <a:ext cx="7772400" cy="2305050"/>
          </a:xfrm>
        </p:spPr>
        <p:txBody>
          <a:bodyPr>
            <a:normAutofit/>
          </a:bodyPr>
          <a:lstStyle/>
          <a:p>
            <a:r>
              <a:rPr lang="en-US" sz="8900" dirty="0" smtClean="0"/>
              <a:t>IMPERIALISM:</a:t>
            </a:r>
            <a:r>
              <a:rPr lang="en-US" dirty="0" smtClean="0"/>
              <a:t/>
            </a:r>
            <a:br>
              <a:rPr lang="en-US" dirty="0" smtClean="0"/>
            </a:br>
            <a:r>
              <a:rPr lang="en-US" dirty="0" smtClean="0">
                <a:latin typeface="Ameretto Wide" pitchFamily="2" charset="0"/>
              </a:rPr>
              <a:t>Beginnings and Basic Structures</a:t>
            </a:r>
            <a:endParaRPr lang="en-US" dirty="0">
              <a:latin typeface="Ameretto Wide" pitchFamily="2" charset="0"/>
            </a:endParaRPr>
          </a:p>
        </p:txBody>
      </p:sp>
      <p:sp>
        <p:nvSpPr>
          <p:cNvPr id="3" name="Subtitle 2"/>
          <p:cNvSpPr>
            <a:spLocks noGrp="1"/>
          </p:cNvSpPr>
          <p:nvPr>
            <p:ph type="subTitle" idx="1"/>
          </p:nvPr>
        </p:nvSpPr>
        <p:spPr>
          <a:xfrm>
            <a:off x="990600" y="6324600"/>
            <a:ext cx="7162800" cy="381000"/>
          </a:xfrm>
        </p:spPr>
        <p:txBody>
          <a:bodyPr>
            <a:normAutofit fontScale="70000" lnSpcReduction="20000"/>
          </a:bodyPr>
          <a:lstStyle/>
          <a:p>
            <a:endParaRPr lang="en-US" dirty="0"/>
          </a:p>
        </p:txBody>
      </p:sp>
      <p:pic>
        <p:nvPicPr>
          <p:cNvPr id="7" name="Picture 6" descr="509.JPG"/>
          <p:cNvPicPr>
            <a:picLocks noChangeAspect="1"/>
          </p:cNvPicPr>
          <p:nvPr/>
        </p:nvPicPr>
        <p:blipFill>
          <a:blip r:embed="rId2" cstate="print"/>
          <a:stretch>
            <a:fillRect/>
          </a:stretch>
        </p:blipFill>
        <p:spPr>
          <a:xfrm>
            <a:off x="0" y="5702300"/>
            <a:ext cx="838200" cy="1155700"/>
          </a:xfrm>
          <a:prstGeom prst="rect">
            <a:avLst/>
          </a:prstGeom>
        </p:spPr>
      </p:pic>
      <p:pic>
        <p:nvPicPr>
          <p:cNvPr id="8" name="Picture 7" descr="509.JPG"/>
          <p:cNvPicPr>
            <a:picLocks noChangeAspect="1"/>
          </p:cNvPicPr>
          <p:nvPr/>
        </p:nvPicPr>
        <p:blipFill>
          <a:blip r:embed="rId2" cstate="print"/>
          <a:stretch>
            <a:fillRect/>
          </a:stretch>
        </p:blipFill>
        <p:spPr>
          <a:xfrm rot="5400000">
            <a:off x="158750" y="-158750"/>
            <a:ext cx="838200" cy="1155700"/>
          </a:xfrm>
          <a:prstGeom prst="rect">
            <a:avLst/>
          </a:prstGeom>
        </p:spPr>
      </p:pic>
      <p:pic>
        <p:nvPicPr>
          <p:cNvPr id="9" name="Picture 8" descr="509.JPG"/>
          <p:cNvPicPr>
            <a:picLocks noChangeAspect="1"/>
          </p:cNvPicPr>
          <p:nvPr/>
        </p:nvPicPr>
        <p:blipFill>
          <a:blip r:embed="rId2" cstate="print"/>
          <a:stretch>
            <a:fillRect/>
          </a:stretch>
        </p:blipFill>
        <p:spPr>
          <a:xfrm rot="10800000">
            <a:off x="8305800" y="0"/>
            <a:ext cx="838200" cy="1155700"/>
          </a:xfrm>
          <a:prstGeom prst="rect">
            <a:avLst/>
          </a:prstGeom>
        </p:spPr>
      </p:pic>
      <p:pic>
        <p:nvPicPr>
          <p:cNvPr id="25602" name="Picture 2" descr="http://i281.photobucket.com/albums/kk204/StudentHandoutsInc/BritishEmpire-1.jpg"/>
          <p:cNvPicPr>
            <a:picLocks noChangeAspect="1" noChangeArrowheads="1"/>
          </p:cNvPicPr>
          <p:nvPr/>
        </p:nvPicPr>
        <p:blipFill>
          <a:blip r:embed="rId3" cstate="print"/>
          <a:srcRect/>
          <a:stretch>
            <a:fillRect/>
          </a:stretch>
        </p:blipFill>
        <p:spPr bwMode="auto">
          <a:xfrm>
            <a:off x="1752600" y="2362200"/>
            <a:ext cx="3657600" cy="3772056"/>
          </a:xfrm>
          <a:prstGeom prst="rect">
            <a:avLst/>
          </a:prstGeom>
          <a:noFill/>
        </p:spPr>
      </p:pic>
      <p:pic>
        <p:nvPicPr>
          <p:cNvPr id="14" name="Picture 13" descr="536.JPG"/>
          <p:cNvPicPr>
            <a:picLocks noChangeAspect="1"/>
          </p:cNvPicPr>
          <p:nvPr/>
        </p:nvPicPr>
        <p:blipFill>
          <a:blip r:embed="rId4" cstate="print"/>
          <a:stretch>
            <a:fillRect/>
          </a:stretch>
        </p:blipFill>
        <p:spPr>
          <a:xfrm>
            <a:off x="5943600" y="2438400"/>
            <a:ext cx="1435100" cy="36068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838200"/>
          </a:xfrm>
        </p:spPr>
        <p:txBody>
          <a:bodyPr/>
          <a:lstStyle/>
          <a:p>
            <a:r>
              <a:rPr lang="en-US" dirty="0" smtClean="0"/>
              <a:t>SOCIAL MOTIVES</a:t>
            </a:r>
            <a:endParaRPr lang="en-US" dirty="0"/>
          </a:p>
        </p:txBody>
      </p:sp>
      <p:sp>
        <p:nvSpPr>
          <p:cNvPr id="3" name="Subtitle 2"/>
          <p:cNvSpPr>
            <a:spLocks noGrp="1"/>
          </p:cNvSpPr>
          <p:nvPr>
            <p:ph type="subTitle" idx="1"/>
          </p:nvPr>
        </p:nvSpPr>
        <p:spPr>
          <a:xfrm>
            <a:off x="381000" y="1371600"/>
            <a:ext cx="8458200" cy="5181600"/>
          </a:xfrm>
        </p:spPr>
        <p:txBody>
          <a:bodyPr/>
          <a:lstStyle/>
          <a:p>
            <a:pPr algn="l">
              <a:buFont typeface="Arial" pitchFamily="34" charset="0"/>
              <a:buChar char="•"/>
            </a:pPr>
            <a:r>
              <a:rPr lang="en-US" dirty="0" smtClean="0"/>
              <a:t>Surplus population</a:t>
            </a:r>
          </a:p>
          <a:p>
            <a:pPr lvl="1" algn="l">
              <a:buFont typeface="Arial" pitchFamily="34" charset="0"/>
              <a:buChar char="•"/>
            </a:pPr>
            <a:r>
              <a:rPr lang="en-US" dirty="0" smtClean="0">
                <a:solidFill>
                  <a:schemeClr val="tx1">
                    <a:lumMod val="65000"/>
                    <a:lumOff val="35000"/>
                  </a:schemeClr>
                </a:solidFill>
              </a:rPr>
              <a:t>Japanese in Korea</a:t>
            </a:r>
          </a:p>
          <a:p>
            <a:pPr lvl="1" algn="l">
              <a:buFont typeface="Arial" pitchFamily="34" charset="0"/>
              <a:buChar char="•"/>
            </a:pPr>
            <a:r>
              <a:rPr lang="en-US" dirty="0" smtClean="0">
                <a:solidFill>
                  <a:schemeClr val="tx1">
                    <a:lumMod val="65000"/>
                    <a:lumOff val="35000"/>
                  </a:schemeClr>
                </a:solidFill>
              </a:rPr>
              <a:t>Italians in Africa</a:t>
            </a:r>
          </a:p>
          <a:p>
            <a:pPr algn="l">
              <a:buFont typeface="Arial" pitchFamily="34" charset="0"/>
              <a:buChar char="•"/>
            </a:pPr>
            <a:r>
              <a:rPr lang="en-US" dirty="0" smtClean="0"/>
              <a:t>“White Man’s Burden”</a:t>
            </a:r>
          </a:p>
          <a:p>
            <a:pPr lvl="1" algn="l">
              <a:buFont typeface="Arial" pitchFamily="34" charset="0"/>
              <a:buChar char="•"/>
            </a:pPr>
            <a:r>
              <a:rPr lang="en-US" dirty="0" smtClean="0">
                <a:solidFill>
                  <a:schemeClr val="tx1">
                    <a:lumMod val="65000"/>
                    <a:lumOff val="35000"/>
                  </a:schemeClr>
                </a:solidFill>
              </a:rPr>
              <a:t>Rudyard Kipling’s poetry and prose</a:t>
            </a:r>
          </a:p>
          <a:p>
            <a:pPr lvl="1" algn="l">
              <a:buFont typeface="Arial" pitchFamily="34" charset="0"/>
              <a:buChar char="•"/>
            </a:pPr>
            <a:r>
              <a:rPr lang="en-US" dirty="0" smtClean="0">
                <a:solidFill>
                  <a:schemeClr val="tx1">
                    <a:lumMod val="65000"/>
                    <a:lumOff val="35000"/>
                  </a:schemeClr>
                </a:solidFill>
              </a:rPr>
              <a:t>Whites morally obligated to bring the “blessings of civilization” to “backward” peoples</a:t>
            </a:r>
          </a:p>
          <a:p>
            <a:pPr lvl="1" algn="l">
              <a:buFont typeface="Arial" pitchFamily="34" charset="0"/>
              <a:buChar char="•"/>
            </a:pPr>
            <a:r>
              <a:rPr lang="en-US" dirty="0" smtClean="0">
                <a:solidFill>
                  <a:schemeClr val="tx1">
                    <a:lumMod val="65000"/>
                    <a:lumOff val="35000"/>
                  </a:schemeClr>
                </a:solidFill>
              </a:rPr>
              <a:t>Cecil Rhodes – imperialism is “philanthropy—plus five percent”</a:t>
            </a:r>
            <a:endParaRPr lang="en-US" dirty="0">
              <a:solidFill>
                <a:schemeClr val="tx1">
                  <a:lumMod val="65000"/>
                  <a:lumOff val="35000"/>
                </a:schemeClr>
              </a:solidFill>
            </a:endParaRPr>
          </a:p>
        </p:txBody>
      </p:sp>
      <p:pic>
        <p:nvPicPr>
          <p:cNvPr id="7" name="Picture 6" descr="509.JPG"/>
          <p:cNvPicPr>
            <a:picLocks noChangeAspect="1"/>
          </p:cNvPicPr>
          <p:nvPr/>
        </p:nvPicPr>
        <p:blipFill>
          <a:blip r:embed="rId3" cstate="print"/>
          <a:stretch>
            <a:fillRect/>
          </a:stretch>
        </p:blipFill>
        <p:spPr>
          <a:xfrm>
            <a:off x="0" y="5702300"/>
            <a:ext cx="838200" cy="1155700"/>
          </a:xfrm>
          <a:prstGeom prst="rect">
            <a:avLst/>
          </a:prstGeom>
        </p:spPr>
      </p:pic>
      <p:pic>
        <p:nvPicPr>
          <p:cNvPr id="10" name="Picture 9" descr="509.JPG"/>
          <p:cNvPicPr>
            <a:picLocks noChangeAspect="1"/>
          </p:cNvPicPr>
          <p:nvPr/>
        </p:nvPicPr>
        <p:blipFill>
          <a:blip r:embed="rId3" cstate="print"/>
          <a:stretch>
            <a:fillRect/>
          </a:stretch>
        </p:blipFill>
        <p:spPr>
          <a:xfrm rot="16200000">
            <a:off x="8147050" y="5861050"/>
            <a:ext cx="838200" cy="1155700"/>
          </a:xfrm>
          <a:prstGeom prst="rect">
            <a:avLst/>
          </a:prstGeom>
        </p:spPr>
      </p:pic>
      <p:pic>
        <p:nvPicPr>
          <p:cNvPr id="8" name="Picture 7" descr="509.JPG"/>
          <p:cNvPicPr>
            <a:picLocks noChangeAspect="1"/>
          </p:cNvPicPr>
          <p:nvPr/>
        </p:nvPicPr>
        <p:blipFill>
          <a:blip r:embed="rId3" cstate="print"/>
          <a:stretch>
            <a:fillRect/>
          </a:stretch>
        </p:blipFill>
        <p:spPr>
          <a:xfrm rot="5400000">
            <a:off x="158750" y="-158750"/>
            <a:ext cx="838200" cy="1155700"/>
          </a:xfrm>
          <a:prstGeom prst="rect">
            <a:avLst/>
          </a:prstGeom>
        </p:spPr>
      </p:pic>
      <p:pic>
        <p:nvPicPr>
          <p:cNvPr id="9" name="Picture 8" descr="509.JPG"/>
          <p:cNvPicPr>
            <a:picLocks noChangeAspect="1"/>
          </p:cNvPicPr>
          <p:nvPr/>
        </p:nvPicPr>
        <p:blipFill>
          <a:blip r:embed="rId3" cstate="print"/>
          <a:stretch>
            <a:fillRect/>
          </a:stretch>
        </p:blipFill>
        <p:spPr>
          <a:xfrm rot="10800000">
            <a:off x="8305800" y="0"/>
            <a:ext cx="838200" cy="1155700"/>
          </a:xfrm>
          <a:prstGeom prst="rect">
            <a:avLst/>
          </a:prstGeom>
        </p:spPr>
      </p:pic>
      <p:pic>
        <p:nvPicPr>
          <p:cNvPr id="11" name="Picture 10" descr="536.JPG"/>
          <p:cNvPicPr>
            <a:picLocks noChangeAspect="1"/>
          </p:cNvPicPr>
          <p:nvPr/>
        </p:nvPicPr>
        <p:blipFill>
          <a:blip r:embed="rId4" cstate="print"/>
          <a:stretch>
            <a:fillRect/>
          </a:stretch>
        </p:blipFill>
        <p:spPr>
          <a:xfrm>
            <a:off x="6705600" y="381000"/>
            <a:ext cx="1435100" cy="360680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838200"/>
          </a:xfrm>
        </p:spPr>
        <p:txBody>
          <a:bodyPr/>
          <a:lstStyle/>
          <a:p>
            <a:r>
              <a:rPr lang="en-US" dirty="0" smtClean="0"/>
              <a:t>RELIGIOUS MOTIVES</a:t>
            </a:r>
            <a:endParaRPr lang="en-US" dirty="0"/>
          </a:p>
        </p:txBody>
      </p:sp>
      <p:sp>
        <p:nvSpPr>
          <p:cNvPr id="3" name="Subtitle 2"/>
          <p:cNvSpPr>
            <a:spLocks noGrp="1"/>
          </p:cNvSpPr>
          <p:nvPr>
            <p:ph type="subTitle" idx="1"/>
          </p:nvPr>
        </p:nvSpPr>
        <p:spPr>
          <a:xfrm>
            <a:off x="381000" y="1371600"/>
            <a:ext cx="8458200" cy="5181600"/>
          </a:xfrm>
        </p:spPr>
        <p:txBody>
          <a:bodyPr/>
          <a:lstStyle/>
          <a:p>
            <a:pPr algn="l">
              <a:buFont typeface="Arial" pitchFamily="34" charset="0"/>
              <a:buChar char="•"/>
            </a:pPr>
            <a:r>
              <a:rPr lang="en-US" dirty="0" smtClean="0"/>
              <a:t>Conversion to Christianity</a:t>
            </a:r>
          </a:p>
          <a:p>
            <a:pPr algn="l"/>
            <a:endParaRPr lang="en-US" dirty="0" smtClean="0"/>
          </a:p>
          <a:p>
            <a:pPr algn="l">
              <a:buFont typeface="Arial" pitchFamily="34" charset="0"/>
              <a:buChar char="•"/>
            </a:pPr>
            <a:r>
              <a:rPr lang="en-US" dirty="0" smtClean="0"/>
              <a:t>End-of-the-century crusading spirit</a:t>
            </a:r>
          </a:p>
          <a:p>
            <a:pPr algn="l"/>
            <a:endParaRPr lang="en-US" dirty="0" smtClean="0"/>
          </a:p>
          <a:p>
            <a:pPr algn="l">
              <a:buFont typeface="Arial" pitchFamily="34" charset="0"/>
              <a:buChar char="•"/>
            </a:pPr>
            <a:r>
              <a:rPr lang="en-US" dirty="0" smtClean="0"/>
              <a:t>Missionaries in Africa, Asia, Hawaii, etc.</a:t>
            </a:r>
            <a:endParaRPr lang="en-US" dirty="0"/>
          </a:p>
        </p:txBody>
      </p:sp>
      <p:pic>
        <p:nvPicPr>
          <p:cNvPr id="7" name="Picture 6" descr="509.JPG"/>
          <p:cNvPicPr>
            <a:picLocks noChangeAspect="1"/>
          </p:cNvPicPr>
          <p:nvPr/>
        </p:nvPicPr>
        <p:blipFill>
          <a:blip r:embed="rId3" cstate="print"/>
          <a:stretch>
            <a:fillRect/>
          </a:stretch>
        </p:blipFill>
        <p:spPr>
          <a:xfrm>
            <a:off x="0" y="5702300"/>
            <a:ext cx="838200" cy="1155700"/>
          </a:xfrm>
          <a:prstGeom prst="rect">
            <a:avLst/>
          </a:prstGeom>
        </p:spPr>
      </p:pic>
      <p:pic>
        <p:nvPicPr>
          <p:cNvPr id="10" name="Picture 9" descr="509.JPG"/>
          <p:cNvPicPr>
            <a:picLocks noChangeAspect="1"/>
          </p:cNvPicPr>
          <p:nvPr/>
        </p:nvPicPr>
        <p:blipFill>
          <a:blip r:embed="rId3" cstate="print"/>
          <a:stretch>
            <a:fillRect/>
          </a:stretch>
        </p:blipFill>
        <p:spPr>
          <a:xfrm rot="16200000">
            <a:off x="8147050" y="5861050"/>
            <a:ext cx="838200" cy="1155700"/>
          </a:xfrm>
          <a:prstGeom prst="rect">
            <a:avLst/>
          </a:prstGeom>
        </p:spPr>
      </p:pic>
      <p:pic>
        <p:nvPicPr>
          <p:cNvPr id="8" name="Picture 7" descr="509.JPG"/>
          <p:cNvPicPr>
            <a:picLocks noChangeAspect="1"/>
          </p:cNvPicPr>
          <p:nvPr/>
        </p:nvPicPr>
        <p:blipFill>
          <a:blip r:embed="rId3" cstate="print"/>
          <a:stretch>
            <a:fillRect/>
          </a:stretch>
        </p:blipFill>
        <p:spPr>
          <a:xfrm rot="5400000">
            <a:off x="158750" y="-158750"/>
            <a:ext cx="838200" cy="1155700"/>
          </a:xfrm>
          <a:prstGeom prst="rect">
            <a:avLst/>
          </a:prstGeom>
        </p:spPr>
      </p:pic>
      <p:pic>
        <p:nvPicPr>
          <p:cNvPr id="9" name="Picture 8" descr="509.JPG"/>
          <p:cNvPicPr>
            <a:picLocks noChangeAspect="1"/>
          </p:cNvPicPr>
          <p:nvPr/>
        </p:nvPicPr>
        <p:blipFill>
          <a:blip r:embed="rId3" cstate="print"/>
          <a:stretch>
            <a:fillRect/>
          </a:stretch>
        </p:blipFill>
        <p:spPr>
          <a:xfrm rot="10800000">
            <a:off x="8305800" y="0"/>
            <a:ext cx="838200" cy="1155700"/>
          </a:xfrm>
          <a:prstGeom prst="rect">
            <a:avLst/>
          </a:prstGeom>
        </p:spPr>
      </p:pic>
      <p:pic>
        <p:nvPicPr>
          <p:cNvPr id="12" name="Picture 11" descr="395.JPG"/>
          <p:cNvPicPr>
            <a:picLocks noChangeAspect="1"/>
          </p:cNvPicPr>
          <p:nvPr/>
        </p:nvPicPr>
        <p:blipFill>
          <a:blip r:embed="rId4" cstate="print"/>
          <a:stretch>
            <a:fillRect/>
          </a:stretch>
        </p:blipFill>
        <p:spPr>
          <a:xfrm>
            <a:off x="3733800" y="4648200"/>
            <a:ext cx="1701800" cy="1270000"/>
          </a:xfrm>
          <a:prstGeom prst="rect">
            <a:avLst/>
          </a:prstGeom>
        </p:spPr>
      </p:pic>
      <p:sp>
        <p:nvSpPr>
          <p:cNvPr id="13" name="TextBox 12"/>
          <p:cNvSpPr txBox="1"/>
          <p:nvPr/>
        </p:nvSpPr>
        <p:spPr>
          <a:xfrm>
            <a:off x="6858000" y="1676400"/>
            <a:ext cx="1981200" cy="1569660"/>
          </a:xfrm>
          <a:prstGeom prst="rect">
            <a:avLst/>
          </a:prstGeom>
          <a:noFill/>
        </p:spPr>
        <p:txBody>
          <a:bodyPr wrap="square" rtlCol="0">
            <a:spAutoFit/>
          </a:bodyPr>
          <a:lstStyle/>
          <a:p>
            <a:pPr algn="ctr"/>
            <a:r>
              <a:rPr lang="en-US" sz="9600" b="1" dirty="0" smtClean="0">
                <a:solidFill>
                  <a:schemeClr val="tx1">
                    <a:lumMod val="75000"/>
                    <a:lumOff val="25000"/>
                  </a:schemeClr>
                </a:solidFill>
              </a:rPr>
              <a:t>†</a:t>
            </a:r>
            <a:endParaRPr lang="en-US" sz="9600" b="1" dirty="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838200"/>
          </a:xfrm>
        </p:spPr>
        <p:txBody>
          <a:bodyPr/>
          <a:lstStyle/>
          <a:p>
            <a:r>
              <a:rPr lang="en-US" dirty="0" smtClean="0"/>
              <a:t>JUSTIFICATIONS</a:t>
            </a:r>
            <a:endParaRPr lang="en-US" dirty="0"/>
          </a:p>
        </p:txBody>
      </p:sp>
      <p:sp>
        <p:nvSpPr>
          <p:cNvPr id="3" name="Subtitle 2"/>
          <p:cNvSpPr>
            <a:spLocks noGrp="1"/>
          </p:cNvSpPr>
          <p:nvPr>
            <p:ph type="subTitle" idx="1"/>
          </p:nvPr>
        </p:nvSpPr>
        <p:spPr>
          <a:xfrm>
            <a:off x="381000" y="1371600"/>
            <a:ext cx="8458200" cy="5181600"/>
          </a:xfrm>
        </p:spPr>
        <p:txBody>
          <a:bodyPr/>
          <a:lstStyle/>
          <a:p>
            <a:pPr algn="l">
              <a:buFont typeface="Arial" pitchFamily="34" charset="0"/>
              <a:buChar char="•"/>
            </a:pPr>
            <a:r>
              <a:rPr lang="en-US" dirty="0" smtClean="0"/>
              <a:t>Social Darwinism</a:t>
            </a:r>
          </a:p>
          <a:p>
            <a:pPr lvl="1" algn="l">
              <a:buFont typeface="Arial" pitchFamily="34" charset="0"/>
              <a:buChar char="•"/>
            </a:pPr>
            <a:r>
              <a:rPr lang="en-US" dirty="0" smtClean="0">
                <a:solidFill>
                  <a:schemeClr val="tx1">
                    <a:lumMod val="65000"/>
                    <a:lumOff val="35000"/>
                  </a:schemeClr>
                </a:solidFill>
              </a:rPr>
              <a:t>Interpreted Darwin’s evolutionary theory in terms of powerful nations</a:t>
            </a:r>
          </a:p>
          <a:p>
            <a:pPr lvl="2" algn="l">
              <a:buFont typeface="Arial" pitchFamily="34" charset="0"/>
              <a:buChar char="•"/>
            </a:pPr>
            <a:r>
              <a:rPr lang="en-US" dirty="0" smtClean="0"/>
              <a:t>“Only the strong survive”</a:t>
            </a:r>
          </a:p>
          <a:p>
            <a:pPr lvl="1" algn="l">
              <a:buFont typeface="Arial" pitchFamily="34" charset="0"/>
              <a:buChar char="•"/>
            </a:pPr>
            <a:r>
              <a:rPr lang="en-US" dirty="0" smtClean="0">
                <a:solidFill>
                  <a:schemeClr val="tx1">
                    <a:lumMod val="65000"/>
                    <a:lumOff val="35000"/>
                  </a:schemeClr>
                </a:solidFill>
              </a:rPr>
              <a:t>Powerful nations able to develop areas and resources being “wasted” by native peoples</a:t>
            </a:r>
          </a:p>
          <a:p>
            <a:pPr algn="l">
              <a:buFont typeface="Arial" pitchFamily="34" charset="0"/>
              <a:buChar char="•"/>
            </a:pPr>
            <a:r>
              <a:rPr lang="en-US" dirty="0" smtClean="0"/>
              <a:t>Racism</a:t>
            </a:r>
          </a:p>
          <a:p>
            <a:pPr lvl="1" algn="l">
              <a:buFont typeface="Arial" pitchFamily="34" charset="0"/>
              <a:buChar char="•"/>
            </a:pPr>
            <a:r>
              <a:rPr lang="en-US" dirty="0" smtClean="0">
                <a:solidFill>
                  <a:schemeClr val="tx1">
                    <a:lumMod val="65000"/>
                    <a:lumOff val="35000"/>
                  </a:schemeClr>
                </a:solidFill>
              </a:rPr>
              <a:t>Increased feelings of white superiority</a:t>
            </a:r>
          </a:p>
          <a:p>
            <a:pPr lvl="2" algn="l">
              <a:buFont typeface="Arial" pitchFamily="34" charset="0"/>
              <a:buChar char="•"/>
            </a:pPr>
            <a:r>
              <a:rPr lang="en-US" dirty="0" smtClean="0"/>
              <a:t>Increased feelings of Japanese superiority</a:t>
            </a:r>
          </a:p>
          <a:p>
            <a:pPr lvl="1" algn="l">
              <a:buFont typeface="Arial" pitchFamily="34" charset="0"/>
              <a:buChar char="•"/>
            </a:pPr>
            <a:r>
              <a:rPr lang="en-US" dirty="0" smtClean="0">
                <a:solidFill>
                  <a:schemeClr val="tx1">
                    <a:lumMod val="65000"/>
                    <a:lumOff val="35000"/>
                  </a:schemeClr>
                </a:solidFill>
              </a:rPr>
              <a:t>Eugenics developed as a branch of science</a:t>
            </a:r>
            <a:endParaRPr lang="en-US" dirty="0">
              <a:solidFill>
                <a:schemeClr val="tx1">
                  <a:lumMod val="65000"/>
                  <a:lumOff val="35000"/>
                </a:schemeClr>
              </a:solidFill>
            </a:endParaRPr>
          </a:p>
        </p:txBody>
      </p:sp>
      <p:pic>
        <p:nvPicPr>
          <p:cNvPr id="7" name="Picture 6" descr="509.JPG"/>
          <p:cNvPicPr>
            <a:picLocks noChangeAspect="1"/>
          </p:cNvPicPr>
          <p:nvPr/>
        </p:nvPicPr>
        <p:blipFill>
          <a:blip r:embed="rId3" cstate="print"/>
          <a:stretch>
            <a:fillRect/>
          </a:stretch>
        </p:blipFill>
        <p:spPr>
          <a:xfrm>
            <a:off x="0" y="5702300"/>
            <a:ext cx="838200" cy="1155700"/>
          </a:xfrm>
          <a:prstGeom prst="rect">
            <a:avLst/>
          </a:prstGeom>
        </p:spPr>
      </p:pic>
      <p:pic>
        <p:nvPicPr>
          <p:cNvPr id="10" name="Picture 9" descr="509.JPG"/>
          <p:cNvPicPr>
            <a:picLocks noChangeAspect="1"/>
          </p:cNvPicPr>
          <p:nvPr/>
        </p:nvPicPr>
        <p:blipFill>
          <a:blip r:embed="rId3" cstate="print"/>
          <a:stretch>
            <a:fillRect/>
          </a:stretch>
        </p:blipFill>
        <p:spPr>
          <a:xfrm rot="16200000">
            <a:off x="8147050" y="5861050"/>
            <a:ext cx="838200" cy="1155700"/>
          </a:xfrm>
          <a:prstGeom prst="rect">
            <a:avLst/>
          </a:prstGeom>
        </p:spPr>
      </p:pic>
      <p:pic>
        <p:nvPicPr>
          <p:cNvPr id="8" name="Picture 7" descr="509.JPG"/>
          <p:cNvPicPr>
            <a:picLocks noChangeAspect="1"/>
          </p:cNvPicPr>
          <p:nvPr/>
        </p:nvPicPr>
        <p:blipFill>
          <a:blip r:embed="rId3" cstate="print"/>
          <a:stretch>
            <a:fillRect/>
          </a:stretch>
        </p:blipFill>
        <p:spPr>
          <a:xfrm rot="5400000">
            <a:off x="158750" y="-158750"/>
            <a:ext cx="838200" cy="1155700"/>
          </a:xfrm>
          <a:prstGeom prst="rect">
            <a:avLst/>
          </a:prstGeom>
        </p:spPr>
      </p:pic>
      <p:pic>
        <p:nvPicPr>
          <p:cNvPr id="9" name="Picture 8" descr="509.JPG"/>
          <p:cNvPicPr>
            <a:picLocks noChangeAspect="1"/>
          </p:cNvPicPr>
          <p:nvPr/>
        </p:nvPicPr>
        <p:blipFill>
          <a:blip r:embed="rId3" cstate="print"/>
          <a:stretch>
            <a:fillRect/>
          </a:stretch>
        </p:blipFill>
        <p:spPr>
          <a:xfrm rot="10800000">
            <a:off x="8305800" y="0"/>
            <a:ext cx="838200" cy="1155700"/>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509.JPG"/>
          <p:cNvPicPr>
            <a:picLocks noChangeAspect="1"/>
          </p:cNvPicPr>
          <p:nvPr/>
        </p:nvPicPr>
        <p:blipFill>
          <a:blip r:embed="rId3" cstate="print"/>
          <a:stretch>
            <a:fillRect/>
          </a:stretch>
        </p:blipFill>
        <p:spPr>
          <a:xfrm rot="5400000">
            <a:off x="158750" y="-158750"/>
            <a:ext cx="838200" cy="1155700"/>
          </a:xfrm>
          <a:prstGeom prst="rect">
            <a:avLst/>
          </a:prstGeom>
        </p:spPr>
      </p:pic>
      <p:sp>
        <p:nvSpPr>
          <p:cNvPr id="2" name="Title 1"/>
          <p:cNvSpPr>
            <a:spLocks noGrp="1"/>
          </p:cNvSpPr>
          <p:nvPr>
            <p:ph type="ctrTitle"/>
          </p:nvPr>
        </p:nvSpPr>
        <p:spPr>
          <a:xfrm>
            <a:off x="685800" y="228601"/>
            <a:ext cx="7772400" cy="838200"/>
          </a:xfrm>
        </p:spPr>
        <p:txBody>
          <a:bodyPr>
            <a:normAutofit fontScale="90000"/>
          </a:bodyPr>
          <a:lstStyle/>
          <a:p>
            <a:r>
              <a:rPr lang="en-US" dirty="0" smtClean="0"/>
              <a:t>CONCEPT OF “RACES” CIRCA 1900</a:t>
            </a:r>
            <a:endParaRPr lang="en-US" dirty="0"/>
          </a:p>
        </p:txBody>
      </p:sp>
      <p:sp>
        <p:nvSpPr>
          <p:cNvPr id="3" name="Subtitle 2"/>
          <p:cNvSpPr>
            <a:spLocks noGrp="1"/>
          </p:cNvSpPr>
          <p:nvPr>
            <p:ph type="subTitle" idx="1"/>
          </p:nvPr>
        </p:nvSpPr>
        <p:spPr>
          <a:xfrm>
            <a:off x="381000" y="1371600"/>
            <a:ext cx="8458200" cy="5181600"/>
          </a:xfrm>
        </p:spPr>
        <p:txBody>
          <a:bodyPr/>
          <a:lstStyle/>
          <a:p>
            <a:endParaRPr lang="en-US" dirty="0"/>
          </a:p>
        </p:txBody>
      </p:sp>
      <p:pic>
        <p:nvPicPr>
          <p:cNvPr id="7" name="Picture 6" descr="509.JPG"/>
          <p:cNvPicPr>
            <a:picLocks noChangeAspect="1"/>
          </p:cNvPicPr>
          <p:nvPr/>
        </p:nvPicPr>
        <p:blipFill>
          <a:blip r:embed="rId3" cstate="print"/>
          <a:stretch>
            <a:fillRect/>
          </a:stretch>
        </p:blipFill>
        <p:spPr>
          <a:xfrm>
            <a:off x="0" y="5702300"/>
            <a:ext cx="838200" cy="1155700"/>
          </a:xfrm>
          <a:prstGeom prst="rect">
            <a:avLst/>
          </a:prstGeom>
        </p:spPr>
      </p:pic>
      <p:pic>
        <p:nvPicPr>
          <p:cNvPr id="10" name="Picture 9" descr="509.JPG"/>
          <p:cNvPicPr>
            <a:picLocks noChangeAspect="1"/>
          </p:cNvPicPr>
          <p:nvPr/>
        </p:nvPicPr>
        <p:blipFill>
          <a:blip r:embed="rId3" cstate="print"/>
          <a:stretch>
            <a:fillRect/>
          </a:stretch>
        </p:blipFill>
        <p:spPr>
          <a:xfrm rot="16200000">
            <a:off x="8147050" y="5861050"/>
            <a:ext cx="838200" cy="1155700"/>
          </a:xfrm>
          <a:prstGeom prst="rect">
            <a:avLst/>
          </a:prstGeom>
        </p:spPr>
      </p:pic>
      <p:pic>
        <p:nvPicPr>
          <p:cNvPr id="9" name="Picture 8" descr="509.JPG"/>
          <p:cNvPicPr>
            <a:picLocks noChangeAspect="1"/>
          </p:cNvPicPr>
          <p:nvPr/>
        </p:nvPicPr>
        <p:blipFill>
          <a:blip r:embed="rId3" cstate="print"/>
          <a:stretch>
            <a:fillRect/>
          </a:stretch>
        </p:blipFill>
        <p:spPr>
          <a:xfrm rot="10800000">
            <a:off x="8305800" y="0"/>
            <a:ext cx="838200" cy="1155700"/>
          </a:xfrm>
          <a:prstGeom prst="rect">
            <a:avLst/>
          </a:prstGeom>
        </p:spPr>
      </p:pic>
      <p:pic>
        <p:nvPicPr>
          <p:cNvPr id="50178" name="Picture 2" descr="http://i281.photobucket.com/albums/kk204/StudentHandoutsInc/People/FourRacesofManasConceivedinthe19-1.jpg"/>
          <p:cNvPicPr>
            <a:picLocks noChangeAspect="1" noChangeArrowheads="1"/>
          </p:cNvPicPr>
          <p:nvPr/>
        </p:nvPicPr>
        <p:blipFill>
          <a:blip r:embed="rId4" cstate="print"/>
          <a:srcRect/>
          <a:stretch>
            <a:fillRect/>
          </a:stretch>
        </p:blipFill>
        <p:spPr bwMode="auto">
          <a:xfrm>
            <a:off x="990600" y="1524000"/>
            <a:ext cx="7315200" cy="4672013"/>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838200"/>
          </a:xfrm>
        </p:spPr>
        <p:txBody>
          <a:bodyPr/>
          <a:lstStyle/>
          <a:p>
            <a:r>
              <a:rPr lang="en-US" dirty="0" smtClean="0"/>
              <a:t>REVIEW QUESTIONS</a:t>
            </a:r>
            <a:endParaRPr lang="en-US" dirty="0"/>
          </a:p>
        </p:txBody>
      </p:sp>
      <p:sp>
        <p:nvSpPr>
          <p:cNvPr id="3" name="Subtitle 2"/>
          <p:cNvSpPr>
            <a:spLocks noGrp="1"/>
          </p:cNvSpPr>
          <p:nvPr>
            <p:ph type="subTitle" idx="1"/>
          </p:nvPr>
        </p:nvSpPr>
        <p:spPr>
          <a:xfrm>
            <a:off x="381000" y="1371600"/>
            <a:ext cx="8458200" cy="5181600"/>
          </a:xfrm>
        </p:spPr>
        <p:txBody>
          <a:bodyPr>
            <a:normAutofit/>
          </a:bodyPr>
          <a:lstStyle/>
          <a:p>
            <a:pPr marL="514350" indent="-514350">
              <a:buFont typeface="+mj-lt"/>
              <a:buAutoNum type="arabicPeriod"/>
            </a:pPr>
            <a:r>
              <a:rPr lang="en-US" sz="3600" dirty="0" smtClean="0"/>
              <a:t>Describe three motives for imperialism.</a:t>
            </a:r>
          </a:p>
          <a:p>
            <a:pPr marL="514350" indent="-514350">
              <a:buFont typeface="+mj-lt"/>
              <a:buAutoNum type="arabicPeriod"/>
            </a:pPr>
            <a:r>
              <a:rPr lang="en-US" sz="3600" dirty="0" smtClean="0"/>
              <a:t>Which nations became imperial powers?</a:t>
            </a:r>
          </a:p>
          <a:p>
            <a:pPr marL="514350" indent="-514350">
              <a:buFont typeface="+mj-lt"/>
              <a:buAutoNum type="arabicPeriod"/>
            </a:pPr>
            <a:r>
              <a:rPr lang="en-US" sz="3600" dirty="0" smtClean="0">
                <a:solidFill>
                  <a:schemeClr val="tx1">
                    <a:lumMod val="65000"/>
                    <a:lumOff val="35000"/>
                  </a:schemeClr>
                </a:solidFill>
              </a:rPr>
              <a:t>Which nations were controlled by imperial powers?</a:t>
            </a:r>
          </a:p>
          <a:p>
            <a:pPr marL="514350" indent="-514350">
              <a:buFont typeface="+mj-lt"/>
              <a:buAutoNum type="arabicPeriod"/>
            </a:pPr>
            <a:r>
              <a:rPr lang="en-US" sz="3600" dirty="0" smtClean="0"/>
              <a:t>How did imperial powers justify their control over foreign nations?</a:t>
            </a:r>
            <a:endParaRPr lang="en-US" sz="3600" dirty="0"/>
          </a:p>
        </p:txBody>
      </p:sp>
      <p:pic>
        <p:nvPicPr>
          <p:cNvPr id="7" name="Picture 6" descr="509.JPG"/>
          <p:cNvPicPr>
            <a:picLocks noChangeAspect="1"/>
          </p:cNvPicPr>
          <p:nvPr/>
        </p:nvPicPr>
        <p:blipFill>
          <a:blip r:embed="rId2" cstate="print"/>
          <a:stretch>
            <a:fillRect/>
          </a:stretch>
        </p:blipFill>
        <p:spPr>
          <a:xfrm>
            <a:off x="0" y="5702300"/>
            <a:ext cx="838200" cy="1155700"/>
          </a:xfrm>
          <a:prstGeom prst="rect">
            <a:avLst/>
          </a:prstGeom>
        </p:spPr>
      </p:pic>
      <p:pic>
        <p:nvPicPr>
          <p:cNvPr id="10" name="Picture 9" descr="509.JPG"/>
          <p:cNvPicPr>
            <a:picLocks noChangeAspect="1"/>
          </p:cNvPicPr>
          <p:nvPr/>
        </p:nvPicPr>
        <p:blipFill>
          <a:blip r:embed="rId2" cstate="print"/>
          <a:stretch>
            <a:fillRect/>
          </a:stretch>
        </p:blipFill>
        <p:spPr>
          <a:xfrm rot="16200000">
            <a:off x="8147050" y="5861050"/>
            <a:ext cx="838200" cy="1155700"/>
          </a:xfrm>
          <a:prstGeom prst="rect">
            <a:avLst/>
          </a:prstGeom>
        </p:spPr>
      </p:pic>
      <p:pic>
        <p:nvPicPr>
          <p:cNvPr id="8" name="Picture 7" descr="509.JPG"/>
          <p:cNvPicPr>
            <a:picLocks noChangeAspect="1"/>
          </p:cNvPicPr>
          <p:nvPr/>
        </p:nvPicPr>
        <p:blipFill>
          <a:blip r:embed="rId2" cstate="print"/>
          <a:stretch>
            <a:fillRect/>
          </a:stretch>
        </p:blipFill>
        <p:spPr>
          <a:xfrm rot="5400000">
            <a:off x="158750" y="-158750"/>
            <a:ext cx="838200" cy="1155700"/>
          </a:xfrm>
          <a:prstGeom prst="rect">
            <a:avLst/>
          </a:prstGeom>
        </p:spPr>
      </p:pic>
      <p:pic>
        <p:nvPicPr>
          <p:cNvPr id="9" name="Picture 8" descr="509.JPG"/>
          <p:cNvPicPr>
            <a:picLocks noChangeAspect="1"/>
          </p:cNvPicPr>
          <p:nvPr/>
        </p:nvPicPr>
        <p:blipFill>
          <a:blip r:embed="rId2" cstate="print"/>
          <a:stretch>
            <a:fillRect/>
          </a:stretch>
        </p:blipFill>
        <p:spPr>
          <a:xfrm rot="10800000">
            <a:off x="8305800" y="0"/>
            <a:ext cx="838200" cy="11557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838200"/>
          </a:xfrm>
        </p:spPr>
        <p:txBody>
          <a:bodyPr/>
          <a:lstStyle/>
          <a:p>
            <a:r>
              <a:rPr lang="en-US" dirty="0" smtClean="0"/>
              <a:t>COLONIALISM SPEEDS UP</a:t>
            </a:r>
            <a:endParaRPr lang="en-US" dirty="0"/>
          </a:p>
        </p:txBody>
      </p:sp>
      <p:sp>
        <p:nvSpPr>
          <p:cNvPr id="3" name="Subtitle 2"/>
          <p:cNvSpPr>
            <a:spLocks noGrp="1"/>
          </p:cNvSpPr>
          <p:nvPr>
            <p:ph type="subTitle" idx="1"/>
          </p:nvPr>
        </p:nvSpPr>
        <p:spPr>
          <a:xfrm>
            <a:off x="381000" y="1371600"/>
            <a:ext cx="8458200" cy="5181600"/>
          </a:xfrm>
        </p:spPr>
        <p:txBody>
          <a:bodyPr/>
          <a:lstStyle/>
          <a:p>
            <a:r>
              <a:rPr lang="en-US" dirty="0" smtClean="0">
                <a:solidFill>
                  <a:schemeClr val="tx1">
                    <a:lumMod val="85000"/>
                    <a:lumOff val="15000"/>
                  </a:schemeClr>
                </a:solidFill>
              </a:rPr>
              <a:t>Age of Exploration</a:t>
            </a:r>
          </a:p>
          <a:p>
            <a:r>
              <a:rPr lang="en-US" dirty="0" smtClean="0"/>
              <a:t>↓</a:t>
            </a:r>
          </a:p>
          <a:p>
            <a:r>
              <a:rPr lang="en-US" dirty="0" smtClean="0">
                <a:solidFill>
                  <a:schemeClr val="tx1">
                    <a:lumMod val="85000"/>
                    <a:lumOff val="15000"/>
                  </a:schemeClr>
                </a:solidFill>
              </a:rPr>
              <a:t>Europeans raced for overseas colonies</a:t>
            </a:r>
          </a:p>
          <a:p>
            <a:r>
              <a:rPr lang="en-US" dirty="0" smtClean="0"/>
              <a:t>↓</a:t>
            </a:r>
          </a:p>
          <a:p>
            <a:r>
              <a:rPr lang="en-US" dirty="0" smtClean="0">
                <a:solidFill>
                  <a:schemeClr val="tx1">
                    <a:lumMod val="85000"/>
                    <a:lumOff val="15000"/>
                  </a:schemeClr>
                </a:solidFill>
              </a:rPr>
              <a:t>Growth of European commerce and</a:t>
            </a:r>
            <a:r>
              <a:rPr lang="en-US" dirty="0" smtClean="0"/>
              <a:t> </a:t>
            </a:r>
            <a:r>
              <a:rPr lang="en-US" dirty="0" smtClean="0">
                <a:solidFill>
                  <a:schemeClr val="tx1">
                    <a:lumMod val="85000"/>
                    <a:lumOff val="15000"/>
                  </a:schemeClr>
                </a:solidFill>
              </a:rPr>
              <a:t>trade worldwide</a:t>
            </a:r>
          </a:p>
          <a:p>
            <a:r>
              <a:rPr lang="en-US" dirty="0" smtClean="0"/>
              <a:t>↓</a:t>
            </a:r>
          </a:p>
          <a:p>
            <a:r>
              <a:rPr lang="en-US" dirty="0" smtClean="0">
                <a:solidFill>
                  <a:schemeClr val="tx1">
                    <a:lumMod val="85000"/>
                    <a:lumOff val="15000"/>
                  </a:schemeClr>
                </a:solidFill>
              </a:rPr>
              <a:t>Commercial Revolution</a:t>
            </a:r>
            <a:endParaRPr lang="en-US" dirty="0">
              <a:solidFill>
                <a:schemeClr val="tx1">
                  <a:lumMod val="85000"/>
                  <a:lumOff val="15000"/>
                </a:schemeClr>
              </a:solidFill>
            </a:endParaRPr>
          </a:p>
        </p:txBody>
      </p:sp>
      <p:pic>
        <p:nvPicPr>
          <p:cNvPr id="7" name="Picture 6" descr="509.JPG"/>
          <p:cNvPicPr>
            <a:picLocks noChangeAspect="1"/>
          </p:cNvPicPr>
          <p:nvPr/>
        </p:nvPicPr>
        <p:blipFill>
          <a:blip r:embed="rId3" cstate="print"/>
          <a:stretch>
            <a:fillRect/>
          </a:stretch>
        </p:blipFill>
        <p:spPr>
          <a:xfrm>
            <a:off x="0" y="5702300"/>
            <a:ext cx="838200" cy="1155700"/>
          </a:xfrm>
          <a:prstGeom prst="rect">
            <a:avLst/>
          </a:prstGeom>
        </p:spPr>
      </p:pic>
      <p:pic>
        <p:nvPicPr>
          <p:cNvPr id="10" name="Picture 9" descr="509.JPG"/>
          <p:cNvPicPr>
            <a:picLocks noChangeAspect="1"/>
          </p:cNvPicPr>
          <p:nvPr/>
        </p:nvPicPr>
        <p:blipFill>
          <a:blip r:embed="rId3" cstate="print"/>
          <a:stretch>
            <a:fillRect/>
          </a:stretch>
        </p:blipFill>
        <p:spPr>
          <a:xfrm rot="16200000">
            <a:off x="8147050" y="5861050"/>
            <a:ext cx="838200" cy="1155700"/>
          </a:xfrm>
          <a:prstGeom prst="rect">
            <a:avLst/>
          </a:prstGeom>
        </p:spPr>
      </p:pic>
      <p:pic>
        <p:nvPicPr>
          <p:cNvPr id="8" name="Picture 7" descr="509.JPG"/>
          <p:cNvPicPr>
            <a:picLocks noChangeAspect="1"/>
          </p:cNvPicPr>
          <p:nvPr/>
        </p:nvPicPr>
        <p:blipFill>
          <a:blip r:embed="rId3" cstate="print"/>
          <a:stretch>
            <a:fillRect/>
          </a:stretch>
        </p:blipFill>
        <p:spPr>
          <a:xfrm rot="5400000">
            <a:off x="158750" y="-158750"/>
            <a:ext cx="838200" cy="1155700"/>
          </a:xfrm>
          <a:prstGeom prst="rect">
            <a:avLst/>
          </a:prstGeom>
        </p:spPr>
      </p:pic>
      <p:pic>
        <p:nvPicPr>
          <p:cNvPr id="9" name="Picture 8" descr="509.JPG"/>
          <p:cNvPicPr>
            <a:picLocks noChangeAspect="1"/>
          </p:cNvPicPr>
          <p:nvPr/>
        </p:nvPicPr>
        <p:blipFill>
          <a:blip r:embed="rId3" cstate="print"/>
          <a:stretch>
            <a:fillRect/>
          </a:stretch>
        </p:blipFill>
        <p:spPr>
          <a:xfrm rot="10800000">
            <a:off x="8305800" y="0"/>
            <a:ext cx="838200" cy="11557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3900" y="383025"/>
            <a:ext cx="7772400" cy="838200"/>
          </a:xfrm>
        </p:spPr>
        <p:txBody>
          <a:bodyPr>
            <a:normAutofit fontScale="90000"/>
          </a:bodyPr>
          <a:lstStyle/>
          <a:p>
            <a:r>
              <a:rPr lang="en-US" dirty="0" smtClean="0"/>
              <a:t>“OLD” IMPERIALISM </a:t>
            </a:r>
            <a:br>
              <a:rPr lang="en-US" dirty="0" smtClean="0"/>
            </a:br>
            <a:r>
              <a:rPr lang="en-US" dirty="0" smtClean="0"/>
              <a:t>(a.k.a. COLONIALISM)</a:t>
            </a:r>
            <a:endParaRPr lang="en-US" dirty="0"/>
          </a:p>
        </p:txBody>
      </p:sp>
      <p:sp>
        <p:nvSpPr>
          <p:cNvPr id="3" name="Subtitle 2"/>
          <p:cNvSpPr>
            <a:spLocks noGrp="1"/>
          </p:cNvSpPr>
          <p:nvPr>
            <p:ph type="subTitle" idx="1"/>
          </p:nvPr>
        </p:nvSpPr>
        <p:spPr>
          <a:xfrm>
            <a:off x="381000" y="1371600"/>
            <a:ext cx="8458200" cy="5181600"/>
          </a:xfrm>
        </p:spPr>
        <p:txBody>
          <a:bodyPr>
            <a:normAutofit/>
          </a:bodyPr>
          <a:lstStyle/>
          <a:p>
            <a:pPr algn="l">
              <a:buFont typeface="Arial" pitchFamily="34" charset="0"/>
              <a:buChar char="•"/>
            </a:pPr>
            <a:r>
              <a:rPr lang="en-US" sz="4000" dirty="0" smtClean="0"/>
              <a:t>1500s-1700s</a:t>
            </a:r>
          </a:p>
          <a:p>
            <a:pPr algn="l">
              <a:buFont typeface="Arial" pitchFamily="34" charset="0"/>
              <a:buChar char="•"/>
            </a:pPr>
            <a:endParaRPr lang="en-US" sz="4000" dirty="0" smtClean="0"/>
          </a:p>
          <a:p>
            <a:pPr algn="l">
              <a:buFont typeface="Arial" pitchFamily="34" charset="0"/>
              <a:buChar char="•"/>
            </a:pPr>
            <a:r>
              <a:rPr lang="en-US" sz="4000" dirty="0" smtClean="0"/>
              <a:t>England, France, Holland, Portugal, and    Spain</a:t>
            </a:r>
          </a:p>
          <a:p>
            <a:pPr algn="l">
              <a:buFont typeface="Arial" pitchFamily="34" charset="0"/>
              <a:buChar char="•"/>
            </a:pPr>
            <a:endParaRPr lang="en-US" sz="4000" dirty="0" smtClean="0"/>
          </a:p>
          <a:p>
            <a:pPr algn="l">
              <a:buFont typeface="Arial" pitchFamily="34" charset="0"/>
              <a:buChar char="•"/>
            </a:pPr>
            <a:r>
              <a:rPr lang="en-US" sz="4000" dirty="0" smtClean="0"/>
              <a:t>Wars over colonies</a:t>
            </a:r>
            <a:endParaRPr lang="en-US" sz="4000" dirty="0"/>
          </a:p>
        </p:txBody>
      </p:sp>
      <p:pic>
        <p:nvPicPr>
          <p:cNvPr id="7" name="Picture 6" descr="509.JPG"/>
          <p:cNvPicPr>
            <a:picLocks noChangeAspect="1"/>
          </p:cNvPicPr>
          <p:nvPr/>
        </p:nvPicPr>
        <p:blipFill>
          <a:blip r:embed="rId3" cstate="print"/>
          <a:stretch>
            <a:fillRect/>
          </a:stretch>
        </p:blipFill>
        <p:spPr>
          <a:xfrm>
            <a:off x="0" y="5702300"/>
            <a:ext cx="838200" cy="1155700"/>
          </a:xfrm>
          <a:prstGeom prst="rect">
            <a:avLst/>
          </a:prstGeom>
        </p:spPr>
      </p:pic>
      <p:pic>
        <p:nvPicPr>
          <p:cNvPr id="10" name="Picture 9" descr="509.JPG"/>
          <p:cNvPicPr>
            <a:picLocks noChangeAspect="1"/>
          </p:cNvPicPr>
          <p:nvPr/>
        </p:nvPicPr>
        <p:blipFill>
          <a:blip r:embed="rId3" cstate="print"/>
          <a:stretch>
            <a:fillRect/>
          </a:stretch>
        </p:blipFill>
        <p:spPr>
          <a:xfrm rot="16200000">
            <a:off x="8147050" y="5861050"/>
            <a:ext cx="838200" cy="1155700"/>
          </a:xfrm>
          <a:prstGeom prst="rect">
            <a:avLst/>
          </a:prstGeom>
        </p:spPr>
      </p:pic>
      <p:pic>
        <p:nvPicPr>
          <p:cNvPr id="8" name="Picture 7" descr="509.JPG"/>
          <p:cNvPicPr>
            <a:picLocks noChangeAspect="1"/>
          </p:cNvPicPr>
          <p:nvPr/>
        </p:nvPicPr>
        <p:blipFill>
          <a:blip r:embed="rId3" cstate="print"/>
          <a:stretch>
            <a:fillRect/>
          </a:stretch>
        </p:blipFill>
        <p:spPr>
          <a:xfrm rot="5400000">
            <a:off x="158750" y="-158750"/>
            <a:ext cx="838200" cy="1155700"/>
          </a:xfrm>
          <a:prstGeom prst="rect">
            <a:avLst/>
          </a:prstGeom>
        </p:spPr>
      </p:pic>
      <p:pic>
        <p:nvPicPr>
          <p:cNvPr id="9" name="Picture 8" descr="509.JPG"/>
          <p:cNvPicPr>
            <a:picLocks noChangeAspect="1"/>
          </p:cNvPicPr>
          <p:nvPr/>
        </p:nvPicPr>
        <p:blipFill>
          <a:blip r:embed="rId3" cstate="print"/>
          <a:stretch>
            <a:fillRect/>
          </a:stretch>
        </p:blipFill>
        <p:spPr>
          <a:xfrm rot="10800000">
            <a:off x="8305800" y="0"/>
            <a:ext cx="838200" cy="1155700"/>
          </a:xfrm>
          <a:prstGeom prst="rect">
            <a:avLst/>
          </a:prstGeom>
        </p:spPr>
      </p:pic>
      <p:pic>
        <p:nvPicPr>
          <p:cNvPr id="39937" name="Picture 1"/>
          <p:cNvPicPr>
            <a:picLocks noChangeAspect="1" noChangeArrowheads="1"/>
          </p:cNvPicPr>
          <p:nvPr/>
        </p:nvPicPr>
        <p:blipFill>
          <a:blip r:embed="rId4" cstate="print"/>
          <a:srcRect/>
          <a:stretch>
            <a:fillRect/>
          </a:stretch>
        </p:blipFill>
        <p:spPr bwMode="auto">
          <a:xfrm>
            <a:off x="5410200" y="4038600"/>
            <a:ext cx="2743200" cy="16804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509.JPG"/>
          <p:cNvPicPr>
            <a:picLocks noChangeAspect="1"/>
          </p:cNvPicPr>
          <p:nvPr/>
        </p:nvPicPr>
        <p:blipFill>
          <a:blip r:embed="rId3" cstate="print"/>
          <a:stretch>
            <a:fillRect/>
          </a:stretch>
        </p:blipFill>
        <p:spPr>
          <a:xfrm rot="5400000">
            <a:off x="158750" y="-158750"/>
            <a:ext cx="838200" cy="1155700"/>
          </a:xfrm>
          <a:prstGeom prst="rect">
            <a:avLst/>
          </a:prstGeom>
        </p:spPr>
      </p:pic>
      <p:pic>
        <p:nvPicPr>
          <p:cNvPr id="9" name="Picture 8" descr="509.JPG"/>
          <p:cNvPicPr>
            <a:picLocks noChangeAspect="1"/>
          </p:cNvPicPr>
          <p:nvPr/>
        </p:nvPicPr>
        <p:blipFill>
          <a:blip r:embed="rId3" cstate="print"/>
          <a:stretch>
            <a:fillRect/>
          </a:stretch>
        </p:blipFill>
        <p:spPr>
          <a:xfrm rot="10800000">
            <a:off x="8305800" y="0"/>
            <a:ext cx="838200" cy="1155700"/>
          </a:xfrm>
          <a:prstGeom prst="rect">
            <a:avLst/>
          </a:prstGeom>
        </p:spPr>
      </p:pic>
      <p:sp>
        <p:nvSpPr>
          <p:cNvPr id="2" name="Title 1"/>
          <p:cNvSpPr>
            <a:spLocks noGrp="1"/>
          </p:cNvSpPr>
          <p:nvPr>
            <p:ph type="ctrTitle"/>
          </p:nvPr>
        </p:nvSpPr>
        <p:spPr>
          <a:xfrm>
            <a:off x="685800" y="228601"/>
            <a:ext cx="7772400" cy="838200"/>
          </a:xfrm>
        </p:spPr>
        <p:txBody>
          <a:bodyPr>
            <a:normAutofit fontScale="90000"/>
          </a:bodyPr>
          <a:lstStyle/>
          <a:p>
            <a:r>
              <a:rPr lang="en-US" dirty="0" smtClean="0"/>
              <a:t>INTERLUDE – LATE 1700s-LATE 1800s</a:t>
            </a:r>
            <a:endParaRPr lang="en-US" dirty="0"/>
          </a:p>
        </p:txBody>
      </p:sp>
      <p:sp>
        <p:nvSpPr>
          <p:cNvPr id="3" name="Subtitle 2"/>
          <p:cNvSpPr>
            <a:spLocks noGrp="1"/>
          </p:cNvSpPr>
          <p:nvPr>
            <p:ph type="subTitle" idx="1"/>
          </p:nvPr>
        </p:nvSpPr>
        <p:spPr>
          <a:xfrm>
            <a:off x="381000" y="1371600"/>
            <a:ext cx="8458200" cy="5181600"/>
          </a:xfrm>
        </p:spPr>
        <p:txBody>
          <a:bodyPr>
            <a:normAutofit lnSpcReduction="10000"/>
          </a:bodyPr>
          <a:lstStyle/>
          <a:p>
            <a:r>
              <a:rPr lang="en-US" dirty="0" smtClean="0">
                <a:solidFill>
                  <a:schemeClr val="tx1">
                    <a:lumMod val="85000"/>
                    <a:lumOff val="15000"/>
                  </a:schemeClr>
                </a:solidFill>
              </a:rPr>
              <a:t>Europeans were preoccupied with happenings on the European continent and in the existing European colonies.</a:t>
            </a:r>
          </a:p>
          <a:p>
            <a:endParaRPr lang="en-US" dirty="0" smtClean="0"/>
          </a:p>
          <a:p>
            <a:r>
              <a:rPr lang="en-US" dirty="0" smtClean="0"/>
              <a:t>American Revolution</a:t>
            </a:r>
            <a:endParaRPr lang="en-US" dirty="0"/>
          </a:p>
          <a:p>
            <a:r>
              <a:rPr lang="en-US" dirty="0" smtClean="0">
                <a:solidFill>
                  <a:schemeClr val="tx1">
                    <a:lumMod val="65000"/>
                    <a:lumOff val="35000"/>
                  </a:schemeClr>
                </a:solidFill>
              </a:rPr>
              <a:t>French Revolution</a:t>
            </a:r>
          </a:p>
          <a:p>
            <a:r>
              <a:rPr lang="en-US" dirty="0" smtClean="0"/>
              <a:t>Napoleonic Wars</a:t>
            </a:r>
          </a:p>
          <a:p>
            <a:r>
              <a:rPr lang="en-US" dirty="0" smtClean="0">
                <a:solidFill>
                  <a:schemeClr val="tx1">
                    <a:lumMod val="65000"/>
                    <a:lumOff val="35000"/>
                  </a:schemeClr>
                </a:solidFill>
              </a:rPr>
              <a:t>Latin American Wars for Independence</a:t>
            </a:r>
          </a:p>
          <a:p>
            <a:r>
              <a:rPr lang="en-US" dirty="0" smtClean="0"/>
              <a:t>Growth of Nationalism</a:t>
            </a:r>
          </a:p>
          <a:p>
            <a:r>
              <a:rPr lang="en-US" dirty="0" smtClean="0">
                <a:solidFill>
                  <a:schemeClr val="tx1">
                    <a:lumMod val="65000"/>
                    <a:lumOff val="35000"/>
                  </a:schemeClr>
                </a:solidFill>
              </a:rPr>
              <a:t>Industrial Revolution</a:t>
            </a:r>
            <a:endParaRPr lang="en-US" dirty="0">
              <a:solidFill>
                <a:schemeClr val="tx1">
                  <a:lumMod val="65000"/>
                  <a:lumOff val="35000"/>
                </a:schemeClr>
              </a:solidFill>
            </a:endParaRPr>
          </a:p>
        </p:txBody>
      </p:sp>
      <p:pic>
        <p:nvPicPr>
          <p:cNvPr id="7" name="Picture 6" descr="509.JPG"/>
          <p:cNvPicPr>
            <a:picLocks noChangeAspect="1"/>
          </p:cNvPicPr>
          <p:nvPr/>
        </p:nvPicPr>
        <p:blipFill>
          <a:blip r:embed="rId3" cstate="print"/>
          <a:stretch>
            <a:fillRect/>
          </a:stretch>
        </p:blipFill>
        <p:spPr>
          <a:xfrm>
            <a:off x="0" y="5702300"/>
            <a:ext cx="838200" cy="1155700"/>
          </a:xfrm>
          <a:prstGeom prst="rect">
            <a:avLst/>
          </a:prstGeom>
        </p:spPr>
      </p:pic>
      <p:pic>
        <p:nvPicPr>
          <p:cNvPr id="10" name="Picture 9" descr="509.JPG"/>
          <p:cNvPicPr>
            <a:picLocks noChangeAspect="1"/>
          </p:cNvPicPr>
          <p:nvPr/>
        </p:nvPicPr>
        <p:blipFill>
          <a:blip r:embed="rId3" cstate="print"/>
          <a:stretch>
            <a:fillRect/>
          </a:stretch>
        </p:blipFill>
        <p:spPr>
          <a:xfrm rot="16200000">
            <a:off x="8147050" y="5861050"/>
            <a:ext cx="838200" cy="1155700"/>
          </a:xfrm>
          <a:prstGeom prst="rect">
            <a:avLst/>
          </a:prstGeom>
        </p:spPr>
      </p:pic>
      <p:pic>
        <p:nvPicPr>
          <p:cNvPr id="40961" name="Picture 1"/>
          <p:cNvPicPr>
            <a:picLocks noChangeAspect="1" noChangeArrowheads="1"/>
          </p:cNvPicPr>
          <p:nvPr/>
        </p:nvPicPr>
        <p:blipFill>
          <a:blip r:embed="rId4" cstate="print"/>
          <a:srcRect/>
          <a:stretch>
            <a:fillRect/>
          </a:stretch>
        </p:blipFill>
        <p:spPr bwMode="auto">
          <a:xfrm>
            <a:off x="6400800" y="2895600"/>
            <a:ext cx="2743200" cy="170714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838200"/>
          </a:xfrm>
        </p:spPr>
        <p:txBody>
          <a:bodyPr/>
          <a:lstStyle/>
          <a:p>
            <a:r>
              <a:rPr lang="en-US" dirty="0" smtClean="0"/>
              <a:t>“NEW” IMPERIALISM</a:t>
            </a:r>
            <a:endParaRPr lang="en-US" dirty="0"/>
          </a:p>
        </p:txBody>
      </p:sp>
      <p:sp>
        <p:nvSpPr>
          <p:cNvPr id="3" name="Subtitle 2"/>
          <p:cNvSpPr>
            <a:spLocks noGrp="1"/>
          </p:cNvSpPr>
          <p:nvPr>
            <p:ph type="subTitle" idx="1"/>
          </p:nvPr>
        </p:nvSpPr>
        <p:spPr>
          <a:xfrm>
            <a:off x="381000" y="1371600"/>
            <a:ext cx="8458200" cy="5181600"/>
          </a:xfrm>
        </p:spPr>
        <p:txBody>
          <a:bodyPr/>
          <a:lstStyle/>
          <a:p>
            <a:pPr algn="l">
              <a:buFont typeface="Arial" pitchFamily="34" charset="0"/>
              <a:buChar char="•"/>
            </a:pPr>
            <a:r>
              <a:rPr lang="en-US" dirty="0" smtClean="0"/>
              <a:t>Beginning circa 1875</a:t>
            </a:r>
          </a:p>
          <a:p>
            <a:pPr algn="l">
              <a:buFont typeface="Arial" pitchFamily="34" charset="0"/>
              <a:buChar char="•"/>
            </a:pPr>
            <a:r>
              <a:rPr lang="en-US" dirty="0" smtClean="0"/>
              <a:t>Renewed race for colonies</a:t>
            </a:r>
          </a:p>
          <a:p>
            <a:pPr algn="l">
              <a:buFont typeface="Arial" pitchFamily="34" charset="0"/>
              <a:buChar char="•"/>
            </a:pPr>
            <a:r>
              <a:rPr lang="en-US" dirty="0" smtClean="0"/>
              <a:t>Spurred by needs created by the Industrial Revolution</a:t>
            </a:r>
          </a:p>
          <a:p>
            <a:pPr lvl="1" algn="l">
              <a:buFont typeface="Arial" pitchFamily="34" charset="0"/>
              <a:buChar char="•"/>
            </a:pPr>
            <a:r>
              <a:rPr lang="en-US" dirty="0" smtClean="0">
                <a:solidFill>
                  <a:schemeClr val="tx1">
                    <a:lumMod val="65000"/>
                    <a:lumOff val="35000"/>
                  </a:schemeClr>
                </a:solidFill>
              </a:rPr>
              <a:t>New markets for finished goods</a:t>
            </a:r>
          </a:p>
          <a:p>
            <a:pPr lvl="1" algn="l">
              <a:buFont typeface="Arial" pitchFamily="34" charset="0"/>
              <a:buChar char="•"/>
            </a:pPr>
            <a:r>
              <a:rPr lang="en-US" dirty="0" smtClean="0">
                <a:solidFill>
                  <a:schemeClr val="tx1">
                    <a:lumMod val="65000"/>
                    <a:lumOff val="35000"/>
                  </a:schemeClr>
                </a:solidFill>
              </a:rPr>
              <a:t>New sources of raw materials</a:t>
            </a:r>
          </a:p>
          <a:p>
            <a:pPr algn="l">
              <a:buFont typeface="Arial" pitchFamily="34" charset="0"/>
              <a:buChar char="•"/>
            </a:pPr>
            <a:r>
              <a:rPr lang="en-US" dirty="0" smtClean="0"/>
              <a:t>Nationalism</a:t>
            </a:r>
          </a:p>
          <a:p>
            <a:pPr lvl="1" algn="l">
              <a:buFont typeface="Arial" pitchFamily="34" charset="0"/>
              <a:buChar char="•"/>
            </a:pPr>
            <a:r>
              <a:rPr lang="en-US" dirty="0" smtClean="0">
                <a:solidFill>
                  <a:schemeClr val="tx1">
                    <a:lumMod val="65000"/>
                    <a:lumOff val="35000"/>
                  </a:schemeClr>
                </a:solidFill>
              </a:rPr>
              <a:t>Colonies = economic and political power</a:t>
            </a:r>
          </a:p>
          <a:p>
            <a:pPr lvl="1" algn="l">
              <a:buFont typeface="Arial" pitchFamily="34" charset="0"/>
              <a:buChar char="•"/>
            </a:pPr>
            <a:r>
              <a:rPr lang="en-US" dirty="0" smtClean="0">
                <a:solidFill>
                  <a:schemeClr val="tx1">
                    <a:lumMod val="65000"/>
                    <a:lumOff val="35000"/>
                  </a:schemeClr>
                </a:solidFill>
              </a:rPr>
              <a:t>Social Darwinism = racist justification</a:t>
            </a:r>
          </a:p>
          <a:p>
            <a:endParaRPr lang="en-US" dirty="0" smtClean="0"/>
          </a:p>
          <a:p>
            <a:endParaRPr lang="en-US" dirty="0"/>
          </a:p>
        </p:txBody>
      </p:sp>
      <p:pic>
        <p:nvPicPr>
          <p:cNvPr id="7" name="Picture 6" descr="509.JPG"/>
          <p:cNvPicPr>
            <a:picLocks noChangeAspect="1"/>
          </p:cNvPicPr>
          <p:nvPr/>
        </p:nvPicPr>
        <p:blipFill>
          <a:blip r:embed="rId3" cstate="print"/>
          <a:stretch>
            <a:fillRect/>
          </a:stretch>
        </p:blipFill>
        <p:spPr>
          <a:xfrm>
            <a:off x="0" y="5702300"/>
            <a:ext cx="838200" cy="1155700"/>
          </a:xfrm>
          <a:prstGeom prst="rect">
            <a:avLst/>
          </a:prstGeom>
        </p:spPr>
      </p:pic>
      <p:pic>
        <p:nvPicPr>
          <p:cNvPr id="10" name="Picture 9" descr="509.JPG"/>
          <p:cNvPicPr>
            <a:picLocks noChangeAspect="1"/>
          </p:cNvPicPr>
          <p:nvPr/>
        </p:nvPicPr>
        <p:blipFill>
          <a:blip r:embed="rId3" cstate="print"/>
          <a:stretch>
            <a:fillRect/>
          </a:stretch>
        </p:blipFill>
        <p:spPr>
          <a:xfrm rot="16200000">
            <a:off x="8147050" y="5861050"/>
            <a:ext cx="838200" cy="1155700"/>
          </a:xfrm>
          <a:prstGeom prst="rect">
            <a:avLst/>
          </a:prstGeom>
        </p:spPr>
      </p:pic>
      <p:pic>
        <p:nvPicPr>
          <p:cNvPr id="8" name="Picture 7" descr="509.JPG"/>
          <p:cNvPicPr>
            <a:picLocks noChangeAspect="1"/>
          </p:cNvPicPr>
          <p:nvPr/>
        </p:nvPicPr>
        <p:blipFill>
          <a:blip r:embed="rId3" cstate="print"/>
          <a:stretch>
            <a:fillRect/>
          </a:stretch>
        </p:blipFill>
        <p:spPr>
          <a:xfrm rot="5400000">
            <a:off x="158750" y="-158750"/>
            <a:ext cx="838200" cy="1155700"/>
          </a:xfrm>
          <a:prstGeom prst="rect">
            <a:avLst/>
          </a:prstGeom>
        </p:spPr>
      </p:pic>
      <p:pic>
        <p:nvPicPr>
          <p:cNvPr id="9" name="Picture 8" descr="509.JPG"/>
          <p:cNvPicPr>
            <a:picLocks noChangeAspect="1"/>
          </p:cNvPicPr>
          <p:nvPr/>
        </p:nvPicPr>
        <p:blipFill>
          <a:blip r:embed="rId3" cstate="print"/>
          <a:stretch>
            <a:fillRect/>
          </a:stretch>
        </p:blipFill>
        <p:spPr>
          <a:xfrm rot="10800000">
            <a:off x="8305800" y="0"/>
            <a:ext cx="838200" cy="1155700"/>
          </a:xfrm>
          <a:prstGeom prst="rect">
            <a:avLst/>
          </a:prstGeom>
        </p:spPr>
      </p:pic>
      <p:pic>
        <p:nvPicPr>
          <p:cNvPr id="41986" name="Picture 2" descr="http://i281.photobucket.com/albums/kk204/StudentHandoutsInc/Pictures/IndustrialRevolutionBessemerProc-1.jpg"/>
          <p:cNvPicPr>
            <a:picLocks noChangeAspect="1" noChangeArrowheads="1"/>
          </p:cNvPicPr>
          <p:nvPr/>
        </p:nvPicPr>
        <p:blipFill>
          <a:blip r:embed="rId4" cstate="print"/>
          <a:srcRect/>
          <a:stretch>
            <a:fillRect/>
          </a:stretch>
        </p:blipFill>
        <p:spPr bwMode="auto">
          <a:xfrm>
            <a:off x="7086600" y="3124200"/>
            <a:ext cx="1828800" cy="2846469"/>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509.JPG"/>
          <p:cNvPicPr>
            <a:picLocks noChangeAspect="1"/>
          </p:cNvPicPr>
          <p:nvPr/>
        </p:nvPicPr>
        <p:blipFill>
          <a:blip r:embed="rId2" cstate="print"/>
          <a:stretch>
            <a:fillRect/>
          </a:stretch>
        </p:blipFill>
        <p:spPr>
          <a:xfrm rot="5400000">
            <a:off x="158750" y="-158750"/>
            <a:ext cx="838200" cy="1155700"/>
          </a:xfrm>
          <a:prstGeom prst="rect">
            <a:avLst/>
          </a:prstGeom>
        </p:spPr>
      </p:pic>
      <p:sp>
        <p:nvSpPr>
          <p:cNvPr id="2" name="Title 1"/>
          <p:cNvSpPr>
            <a:spLocks noGrp="1"/>
          </p:cNvSpPr>
          <p:nvPr>
            <p:ph type="ctrTitle"/>
          </p:nvPr>
        </p:nvSpPr>
        <p:spPr>
          <a:xfrm>
            <a:off x="685800" y="228601"/>
            <a:ext cx="7772400" cy="838200"/>
          </a:xfrm>
        </p:spPr>
        <p:txBody>
          <a:bodyPr/>
          <a:lstStyle/>
          <a:p>
            <a:r>
              <a:rPr lang="en-US" dirty="0" smtClean="0"/>
              <a:t>WHAT IS “NEW” IMPERIALISM?</a:t>
            </a:r>
            <a:endParaRPr lang="en-US" dirty="0"/>
          </a:p>
        </p:txBody>
      </p:sp>
      <p:sp>
        <p:nvSpPr>
          <p:cNvPr id="3" name="Subtitle 2"/>
          <p:cNvSpPr>
            <a:spLocks noGrp="1"/>
          </p:cNvSpPr>
          <p:nvPr>
            <p:ph type="subTitle" idx="1"/>
          </p:nvPr>
        </p:nvSpPr>
        <p:spPr>
          <a:xfrm>
            <a:off x="381000" y="1371600"/>
            <a:ext cx="8458200" cy="5181600"/>
          </a:xfrm>
        </p:spPr>
        <p:txBody>
          <a:bodyPr>
            <a:normAutofit/>
          </a:bodyPr>
          <a:lstStyle/>
          <a:p>
            <a:pPr algn="l">
              <a:buFont typeface="Arial" pitchFamily="34" charset="0"/>
              <a:buChar char="•"/>
            </a:pPr>
            <a:r>
              <a:rPr lang="en-US" sz="3600" dirty="0" smtClean="0"/>
              <a:t>No longer about setting up colonies or exercising direct control over areas</a:t>
            </a:r>
          </a:p>
          <a:p>
            <a:pPr algn="l">
              <a:buFont typeface="Arial" pitchFamily="34" charset="0"/>
              <a:buChar char="•"/>
            </a:pPr>
            <a:endParaRPr lang="en-US" dirty="0" smtClean="0"/>
          </a:p>
          <a:p>
            <a:pPr algn="l">
              <a:buFont typeface="Arial" pitchFamily="34" charset="0"/>
              <a:buChar char="•"/>
            </a:pPr>
            <a:r>
              <a:rPr lang="en-US" sz="3600" dirty="0" smtClean="0"/>
              <a:t>Became largely economic</a:t>
            </a:r>
          </a:p>
          <a:p>
            <a:pPr lvl="1" algn="l">
              <a:buFont typeface="Arial" pitchFamily="34" charset="0"/>
              <a:buChar char="•"/>
            </a:pPr>
            <a:r>
              <a:rPr lang="en-US" sz="3200" dirty="0" smtClean="0">
                <a:solidFill>
                  <a:schemeClr val="tx1">
                    <a:lumMod val="65000"/>
                    <a:lumOff val="35000"/>
                  </a:schemeClr>
                </a:solidFill>
              </a:rPr>
              <a:t>Possession or control of an area for economic gain</a:t>
            </a:r>
          </a:p>
          <a:p>
            <a:pPr lvl="1" algn="l">
              <a:buFont typeface="Arial" pitchFamily="34" charset="0"/>
              <a:buChar char="•"/>
            </a:pPr>
            <a:r>
              <a:rPr lang="en-US" sz="3200" dirty="0" smtClean="0">
                <a:solidFill>
                  <a:schemeClr val="tx1">
                    <a:lumMod val="65000"/>
                    <a:lumOff val="35000"/>
                  </a:schemeClr>
                </a:solidFill>
              </a:rPr>
              <a:t>Spheres of influence and extraterritoriality rather than colonial settlement</a:t>
            </a:r>
          </a:p>
          <a:p>
            <a:pPr algn="l">
              <a:buFont typeface="Arial" pitchFamily="34" charset="0"/>
              <a:buChar char="•"/>
            </a:pPr>
            <a:endParaRPr lang="en-US" dirty="0"/>
          </a:p>
        </p:txBody>
      </p:sp>
      <p:pic>
        <p:nvPicPr>
          <p:cNvPr id="7" name="Picture 6" descr="509.JPG"/>
          <p:cNvPicPr>
            <a:picLocks noChangeAspect="1"/>
          </p:cNvPicPr>
          <p:nvPr/>
        </p:nvPicPr>
        <p:blipFill>
          <a:blip r:embed="rId2" cstate="print"/>
          <a:stretch>
            <a:fillRect/>
          </a:stretch>
        </p:blipFill>
        <p:spPr>
          <a:xfrm>
            <a:off x="0" y="5702300"/>
            <a:ext cx="838200" cy="1155700"/>
          </a:xfrm>
          <a:prstGeom prst="rect">
            <a:avLst/>
          </a:prstGeom>
        </p:spPr>
      </p:pic>
      <p:pic>
        <p:nvPicPr>
          <p:cNvPr id="10" name="Picture 9" descr="509.JPG"/>
          <p:cNvPicPr>
            <a:picLocks noChangeAspect="1"/>
          </p:cNvPicPr>
          <p:nvPr/>
        </p:nvPicPr>
        <p:blipFill>
          <a:blip r:embed="rId2" cstate="print"/>
          <a:stretch>
            <a:fillRect/>
          </a:stretch>
        </p:blipFill>
        <p:spPr>
          <a:xfrm rot="16200000">
            <a:off x="8147050" y="5861050"/>
            <a:ext cx="838200" cy="1155700"/>
          </a:xfrm>
          <a:prstGeom prst="rect">
            <a:avLst/>
          </a:prstGeom>
        </p:spPr>
      </p:pic>
      <p:pic>
        <p:nvPicPr>
          <p:cNvPr id="9" name="Picture 8" descr="509.JPG"/>
          <p:cNvPicPr>
            <a:picLocks noChangeAspect="1"/>
          </p:cNvPicPr>
          <p:nvPr/>
        </p:nvPicPr>
        <p:blipFill>
          <a:blip r:embed="rId2" cstate="print"/>
          <a:stretch>
            <a:fillRect/>
          </a:stretch>
        </p:blipFill>
        <p:spPr>
          <a:xfrm rot="10800000">
            <a:off x="8305800" y="0"/>
            <a:ext cx="838200" cy="115570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838200"/>
          </a:xfrm>
        </p:spPr>
        <p:txBody>
          <a:bodyPr/>
          <a:lstStyle/>
          <a:p>
            <a:r>
              <a:rPr lang="en-US" dirty="0" smtClean="0"/>
              <a:t>ECONOMIC MOTIVES</a:t>
            </a:r>
            <a:endParaRPr lang="en-US" dirty="0"/>
          </a:p>
        </p:txBody>
      </p:sp>
      <p:sp>
        <p:nvSpPr>
          <p:cNvPr id="3" name="Subtitle 2"/>
          <p:cNvSpPr>
            <a:spLocks noGrp="1"/>
          </p:cNvSpPr>
          <p:nvPr>
            <p:ph type="subTitle" idx="1"/>
          </p:nvPr>
        </p:nvSpPr>
        <p:spPr>
          <a:xfrm>
            <a:off x="381000" y="1371600"/>
            <a:ext cx="8458200" cy="5181600"/>
          </a:xfrm>
        </p:spPr>
        <p:txBody>
          <a:bodyPr/>
          <a:lstStyle/>
          <a:p>
            <a:pPr algn="l">
              <a:buFont typeface="Arial" pitchFamily="34" charset="0"/>
              <a:buChar char="•"/>
            </a:pPr>
            <a:r>
              <a:rPr lang="en-US" dirty="0" smtClean="0"/>
              <a:t>Markets for finished goods</a:t>
            </a:r>
          </a:p>
          <a:p>
            <a:pPr lvl="1" algn="l">
              <a:buFont typeface="Arial" pitchFamily="34" charset="0"/>
              <a:buChar char="•"/>
            </a:pPr>
            <a:r>
              <a:rPr lang="en-US" dirty="0" smtClean="0">
                <a:solidFill>
                  <a:schemeClr val="tx1">
                    <a:lumMod val="65000"/>
                    <a:lumOff val="35000"/>
                  </a:schemeClr>
                </a:solidFill>
              </a:rPr>
              <a:t>Products of British Industrial Revolution sold in China and India</a:t>
            </a:r>
          </a:p>
          <a:p>
            <a:pPr algn="l">
              <a:buFont typeface="Arial" pitchFamily="34" charset="0"/>
              <a:buChar char="•"/>
            </a:pPr>
            <a:r>
              <a:rPr lang="en-US" dirty="0" smtClean="0"/>
              <a:t>Sources of raw materials</a:t>
            </a:r>
          </a:p>
          <a:p>
            <a:pPr lvl="1" algn="l">
              <a:buFont typeface="Arial" pitchFamily="34" charset="0"/>
              <a:buChar char="•"/>
            </a:pPr>
            <a:r>
              <a:rPr lang="en-US" dirty="0" smtClean="0">
                <a:solidFill>
                  <a:schemeClr val="tx1">
                    <a:lumMod val="65000"/>
                    <a:lumOff val="35000"/>
                  </a:schemeClr>
                </a:solidFill>
              </a:rPr>
              <a:t>Egypt – cotton</a:t>
            </a:r>
          </a:p>
          <a:p>
            <a:pPr lvl="1" algn="l">
              <a:buFont typeface="Arial" pitchFamily="34" charset="0"/>
              <a:buChar char="•"/>
            </a:pPr>
            <a:r>
              <a:rPr lang="en-US" dirty="0" smtClean="0">
                <a:solidFill>
                  <a:schemeClr val="tx1">
                    <a:lumMod val="65000"/>
                    <a:lumOff val="35000"/>
                  </a:schemeClr>
                </a:solidFill>
              </a:rPr>
              <a:t>Malaya – rubber and tin</a:t>
            </a:r>
          </a:p>
          <a:p>
            <a:pPr lvl="1" algn="l">
              <a:buFont typeface="Arial" pitchFamily="34" charset="0"/>
              <a:buChar char="•"/>
            </a:pPr>
            <a:r>
              <a:rPr lang="en-US" dirty="0" smtClean="0">
                <a:solidFill>
                  <a:schemeClr val="tx1">
                    <a:lumMod val="65000"/>
                    <a:lumOff val="35000"/>
                  </a:schemeClr>
                </a:solidFill>
              </a:rPr>
              <a:t>Middle East – oil</a:t>
            </a:r>
          </a:p>
          <a:p>
            <a:pPr algn="l">
              <a:buFont typeface="Arial" pitchFamily="34" charset="0"/>
              <a:buChar char="•"/>
            </a:pPr>
            <a:r>
              <a:rPr lang="en-US" dirty="0" smtClean="0"/>
              <a:t>Capital investments</a:t>
            </a:r>
          </a:p>
          <a:p>
            <a:pPr lvl="1" algn="l">
              <a:buFont typeface="Arial" pitchFamily="34" charset="0"/>
              <a:buChar char="•"/>
            </a:pPr>
            <a:r>
              <a:rPr lang="en-US" dirty="0" smtClean="0">
                <a:solidFill>
                  <a:schemeClr val="tx1">
                    <a:lumMod val="65000"/>
                    <a:lumOff val="35000"/>
                  </a:schemeClr>
                </a:solidFill>
              </a:rPr>
              <a:t>Profits from Industrial Revolution invested in mines, railroads, etc., in unindustrialized areas</a:t>
            </a:r>
            <a:endParaRPr lang="en-US" dirty="0">
              <a:solidFill>
                <a:schemeClr val="tx1">
                  <a:lumMod val="65000"/>
                  <a:lumOff val="35000"/>
                </a:schemeClr>
              </a:solidFill>
            </a:endParaRPr>
          </a:p>
        </p:txBody>
      </p:sp>
      <p:pic>
        <p:nvPicPr>
          <p:cNvPr id="7" name="Picture 6" descr="509.JPG"/>
          <p:cNvPicPr>
            <a:picLocks noChangeAspect="1"/>
          </p:cNvPicPr>
          <p:nvPr/>
        </p:nvPicPr>
        <p:blipFill>
          <a:blip r:embed="rId3" cstate="print"/>
          <a:stretch>
            <a:fillRect/>
          </a:stretch>
        </p:blipFill>
        <p:spPr>
          <a:xfrm>
            <a:off x="0" y="5702300"/>
            <a:ext cx="838200" cy="1155700"/>
          </a:xfrm>
          <a:prstGeom prst="rect">
            <a:avLst/>
          </a:prstGeom>
        </p:spPr>
      </p:pic>
      <p:pic>
        <p:nvPicPr>
          <p:cNvPr id="10" name="Picture 9" descr="509.JPG"/>
          <p:cNvPicPr>
            <a:picLocks noChangeAspect="1"/>
          </p:cNvPicPr>
          <p:nvPr/>
        </p:nvPicPr>
        <p:blipFill>
          <a:blip r:embed="rId3" cstate="print"/>
          <a:stretch>
            <a:fillRect/>
          </a:stretch>
        </p:blipFill>
        <p:spPr>
          <a:xfrm rot="16200000">
            <a:off x="8147050" y="5861050"/>
            <a:ext cx="838200" cy="1155700"/>
          </a:xfrm>
          <a:prstGeom prst="rect">
            <a:avLst/>
          </a:prstGeom>
        </p:spPr>
      </p:pic>
      <p:pic>
        <p:nvPicPr>
          <p:cNvPr id="8" name="Picture 7" descr="509.JPG"/>
          <p:cNvPicPr>
            <a:picLocks noChangeAspect="1"/>
          </p:cNvPicPr>
          <p:nvPr/>
        </p:nvPicPr>
        <p:blipFill>
          <a:blip r:embed="rId3" cstate="print"/>
          <a:stretch>
            <a:fillRect/>
          </a:stretch>
        </p:blipFill>
        <p:spPr>
          <a:xfrm rot="5400000">
            <a:off x="158750" y="-158750"/>
            <a:ext cx="838200" cy="1155700"/>
          </a:xfrm>
          <a:prstGeom prst="rect">
            <a:avLst/>
          </a:prstGeom>
        </p:spPr>
      </p:pic>
      <p:pic>
        <p:nvPicPr>
          <p:cNvPr id="9" name="Picture 8" descr="509.JPG"/>
          <p:cNvPicPr>
            <a:picLocks noChangeAspect="1"/>
          </p:cNvPicPr>
          <p:nvPr/>
        </p:nvPicPr>
        <p:blipFill>
          <a:blip r:embed="rId3" cstate="print"/>
          <a:stretch>
            <a:fillRect/>
          </a:stretch>
        </p:blipFill>
        <p:spPr>
          <a:xfrm rot="10800000">
            <a:off x="8305800" y="0"/>
            <a:ext cx="838200" cy="1155700"/>
          </a:xfrm>
          <a:prstGeom prst="rect">
            <a:avLst/>
          </a:prstGeom>
        </p:spPr>
      </p:pic>
      <p:pic>
        <p:nvPicPr>
          <p:cNvPr id="44034" name="Picture 2" descr="http://www.studenthandouts.com/aus1.jpg"/>
          <p:cNvPicPr>
            <a:picLocks noChangeAspect="1" noChangeArrowheads="1"/>
          </p:cNvPicPr>
          <p:nvPr/>
        </p:nvPicPr>
        <p:blipFill>
          <a:blip r:embed="rId4" cstate="print"/>
          <a:srcRect/>
          <a:stretch>
            <a:fillRect/>
          </a:stretch>
        </p:blipFill>
        <p:spPr bwMode="auto">
          <a:xfrm>
            <a:off x="5105400" y="2743200"/>
            <a:ext cx="3657600" cy="2680929"/>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509.JPG"/>
          <p:cNvPicPr>
            <a:picLocks noChangeAspect="1"/>
          </p:cNvPicPr>
          <p:nvPr/>
        </p:nvPicPr>
        <p:blipFill>
          <a:blip r:embed="rId3" cstate="print"/>
          <a:stretch>
            <a:fillRect/>
          </a:stretch>
        </p:blipFill>
        <p:spPr>
          <a:xfrm>
            <a:off x="0" y="5702300"/>
            <a:ext cx="838200" cy="1155700"/>
          </a:xfrm>
          <a:prstGeom prst="rect">
            <a:avLst/>
          </a:prstGeom>
        </p:spPr>
      </p:pic>
      <p:sp>
        <p:nvSpPr>
          <p:cNvPr id="2" name="Title 1"/>
          <p:cNvSpPr>
            <a:spLocks noGrp="1"/>
          </p:cNvSpPr>
          <p:nvPr>
            <p:ph type="ctrTitle"/>
          </p:nvPr>
        </p:nvSpPr>
        <p:spPr>
          <a:xfrm>
            <a:off x="685800" y="228601"/>
            <a:ext cx="7772400" cy="838200"/>
          </a:xfrm>
        </p:spPr>
        <p:txBody>
          <a:bodyPr/>
          <a:lstStyle/>
          <a:p>
            <a:r>
              <a:rPr lang="en-US" dirty="0" smtClean="0"/>
              <a:t>POLITICAL MOTIVES</a:t>
            </a:r>
            <a:endParaRPr lang="en-US" dirty="0"/>
          </a:p>
        </p:txBody>
      </p:sp>
      <p:sp>
        <p:nvSpPr>
          <p:cNvPr id="3" name="Subtitle 2"/>
          <p:cNvSpPr>
            <a:spLocks noGrp="1"/>
          </p:cNvSpPr>
          <p:nvPr>
            <p:ph type="subTitle" idx="1"/>
          </p:nvPr>
        </p:nvSpPr>
        <p:spPr>
          <a:xfrm>
            <a:off x="381000" y="1371600"/>
            <a:ext cx="8458200" cy="5181600"/>
          </a:xfrm>
        </p:spPr>
        <p:txBody>
          <a:bodyPr/>
          <a:lstStyle/>
          <a:p>
            <a:pPr algn="l">
              <a:buFont typeface="Arial" pitchFamily="34" charset="0"/>
              <a:buChar char="•"/>
            </a:pPr>
            <a:r>
              <a:rPr lang="en-US" dirty="0" smtClean="0"/>
              <a:t>Nationalism – national pride</a:t>
            </a:r>
          </a:p>
          <a:p>
            <a:pPr algn="l"/>
            <a:endParaRPr lang="en-US" dirty="0"/>
          </a:p>
          <a:p>
            <a:r>
              <a:rPr lang="en-US" dirty="0" smtClean="0">
                <a:solidFill>
                  <a:schemeClr val="tx1">
                    <a:lumMod val="65000"/>
                    <a:lumOff val="35000"/>
                  </a:schemeClr>
                </a:solidFill>
              </a:rPr>
              <a:t>“The sun never sets on the British empire.”</a:t>
            </a:r>
          </a:p>
          <a:p>
            <a:pPr algn="l"/>
            <a:endParaRPr lang="en-US" dirty="0"/>
          </a:p>
          <a:p>
            <a:pPr algn="l">
              <a:buFont typeface="Arial" pitchFamily="34" charset="0"/>
              <a:buChar char="•"/>
            </a:pPr>
            <a:r>
              <a:rPr lang="en-US" dirty="0" smtClean="0"/>
              <a:t>Large empires increased national pride</a:t>
            </a:r>
          </a:p>
          <a:p>
            <a:pPr algn="l">
              <a:buFont typeface="Arial" pitchFamily="34" charset="0"/>
              <a:buChar char="•"/>
            </a:pPr>
            <a:endParaRPr lang="en-US" dirty="0" smtClean="0"/>
          </a:p>
          <a:p>
            <a:pPr algn="l">
              <a:buFont typeface="Arial" pitchFamily="34" charset="0"/>
              <a:buChar char="•"/>
            </a:pPr>
            <a:r>
              <a:rPr lang="en-US" dirty="0" smtClean="0"/>
              <a:t>French acquisitions in Africa and Asia followed France’s defeat in the Franco-Prussian War</a:t>
            </a:r>
            <a:endParaRPr lang="en-US" dirty="0"/>
          </a:p>
        </p:txBody>
      </p:sp>
      <p:pic>
        <p:nvPicPr>
          <p:cNvPr id="10" name="Picture 9" descr="509.JPG"/>
          <p:cNvPicPr>
            <a:picLocks noChangeAspect="1"/>
          </p:cNvPicPr>
          <p:nvPr/>
        </p:nvPicPr>
        <p:blipFill>
          <a:blip r:embed="rId3" cstate="print"/>
          <a:stretch>
            <a:fillRect/>
          </a:stretch>
        </p:blipFill>
        <p:spPr>
          <a:xfrm rot="16200000">
            <a:off x="8147050" y="5861050"/>
            <a:ext cx="838200" cy="1155700"/>
          </a:xfrm>
          <a:prstGeom prst="rect">
            <a:avLst/>
          </a:prstGeom>
        </p:spPr>
      </p:pic>
      <p:pic>
        <p:nvPicPr>
          <p:cNvPr id="8" name="Picture 7" descr="509.JPG"/>
          <p:cNvPicPr>
            <a:picLocks noChangeAspect="1"/>
          </p:cNvPicPr>
          <p:nvPr/>
        </p:nvPicPr>
        <p:blipFill>
          <a:blip r:embed="rId3" cstate="print"/>
          <a:stretch>
            <a:fillRect/>
          </a:stretch>
        </p:blipFill>
        <p:spPr>
          <a:xfrm rot="5400000">
            <a:off x="158750" y="-158750"/>
            <a:ext cx="838200" cy="1155700"/>
          </a:xfrm>
          <a:prstGeom prst="rect">
            <a:avLst/>
          </a:prstGeom>
        </p:spPr>
      </p:pic>
      <p:pic>
        <p:nvPicPr>
          <p:cNvPr id="9" name="Picture 8" descr="509.JPG"/>
          <p:cNvPicPr>
            <a:picLocks noChangeAspect="1"/>
          </p:cNvPicPr>
          <p:nvPr/>
        </p:nvPicPr>
        <p:blipFill>
          <a:blip r:embed="rId3" cstate="print"/>
          <a:stretch>
            <a:fillRect/>
          </a:stretch>
        </p:blipFill>
        <p:spPr>
          <a:xfrm rot="10800000">
            <a:off x="8305800" y="0"/>
            <a:ext cx="838200" cy="1155700"/>
          </a:xfrm>
          <a:prstGeom prst="rect">
            <a:avLst/>
          </a:prstGeom>
        </p:spPr>
      </p:pic>
      <p:pic>
        <p:nvPicPr>
          <p:cNvPr id="45057" name="Picture 1"/>
          <p:cNvPicPr>
            <a:picLocks noChangeAspect="1" noChangeArrowheads="1"/>
          </p:cNvPicPr>
          <p:nvPr/>
        </p:nvPicPr>
        <p:blipFill>
          <a:blip r:embed="rId4" cstate="print"/>
          <a:srcRect/>
          <a:stretch>
            <a:fillRect/>
          </a:stretch>
        </p:blipFill>
        <p:spPr bwMode="auto">
          <a:xfrm>
            <a:off x="6248400" y="1143000"/>
            <a:ext cx="1828800" cy="122464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838200"/>
          </a:xfrm>
        </p:spPr>
        <p:txBody>
          <a:bodyPr/>
          <a:lstStyle/>
          <a:p>
            <a:r>
              <a:rPr lang="en-US" dirty="0" smtClean="0"/>
              <a:t>MILITARY MOTIVES</a:t>
            </a:r>
            <a:endParaRPr lang="en-US" dirty="0"/>
          </a:p>
        </p:txBody>
      </p:sp>
      <p:sp>
        <p:nvSpPr>
          <p:cNvPr id="3" name="Subtitle 2"/>
          <p:cNvSpPr>
            <a:spLocks noGrp="1"/>
          </p:cNvSpPr>
          <p:nvPr>
            <p:ph type="subTitle" idx="1"/>
          </p:nvPr>
        </p:nvSpPr>
        <p:spPr>
          <a:xfrm>
            <a:off x="381000" y="1371600"/>
            <a:ext cx="8458200" cy="5181600"/>
          </a:xfrm>
        </p:spPr>
        <p:txBody>
          <a:bodyPr/>
          <a:lstStyle/>
          <a:p>
            <a:pPr algn="l">
              <a:buFont typeface="Arial" pitchFamily="34" charset="0"/>
              <a:buChar char="•"/>
            </a:pPr>
            <a:r>
              <a:rPr lang="en-US" sz="4000" dirty="0" smtClean="0"/>
              <a:t>Bases</a:t>
            </a:r>
          </a:p>
          <a:p>
            <a:pPr lvl="1" algn="l">
              <a:buFont typeface="Arial" pitchFamily="34" charset="0"/>
              <a:buChar char="•"/>
            </a:pPr>
            <a:r>
              <a:rPr lang="en-US" sz="3600" dirty="0" smtClean="0">
                <a:solidFill>
                  <a:schemeClr val="tx1">
                    <a:lumMod val="65000"/>
                    <a:lumOff val="35000"/>
                  </a:schemeClr>
                </a:solidFill>
              </a:rPr>
              <a:t>British naval bases</a:t>
            </a:r>
          </a:p>
          <a:p>
            <a:pPr lvl="2" algn="l">
              <a:buFont typeface="Arial" pitchFamily="34" charset="0"/>
              <a:buChar char="•"/>
            </a:pPr>
            <a:r>
              <a:rPr lang="en-US" sz="2800" dirty="0" smtClean="0"/>
              <a:t>Aden, Alexandria, Cyprus, Hong Kong, Singapore</a:t>
            </a:r>
          </a:p>
          <a:p>
            <a:pPr lvl="2" algn="l"/>
            <a:endParaRPr lang="en-US" dirty="0" smtClean="0"/>
          </a:p>
          <a:p>
            <a:pPr algn="l">
              <a:buFont typeface="Arial" pitchFamily="34" charset="0"/>
              <a:buChar char="•"/>
            </a:pPr>
            <a:r>
              <a:rPr lang="en-US" sz="4000" dirty="0" smtClean="0"/>
              <a:t>Manpower</a:t>
            </a:r>
          </a:p>
          <a:p>
            <a:pPr lvl="1" algn="l">
              <a:buFont typeface="Arial" pitchFamily="34" charset="0"/>
              <a:buChar char="•"/>
            </a:pPr>
            <a:r>
              <a:rPr lang="en-US" sz="3600" dirty="0" smtClean="0">
                <a:solidFill>
                  <a:schemeClr val="tx1">
                    <a:lumMod val="65000"/>
                    <a:lumOff val="35000"/>
                  </a:schemeClr>
                </a:solidFill>
              </a:rPr>
              <a:t>British – Indian </a:t>
            </a:r>
            <a:r>
              <a:rPr lang="en-US" sz="3600" dirty="0" err="1" smtClean="0">
                <a:solidFill>
                  <a:schemeClr val="tx1">
                    <a:lumMod val="65000"/>
                    <a:lumOff val="35000"/>
                  </a:schemeClr>
                </a:solidFill>
              </a:rPr>
              <a:t>sepoys</a:t>
            </a:r>
            <a:endParaRPr lang="en-US" sz="3600" dirty="0" smtClean="0">
              <a:solidFill>
                <a:schemeClr val="tx1">
                  <a:lumMod val="65000"/>
                  <a:lumOff val="35000"/>
                </a:schemeClr>
              </a:solidFill>
            </a:endParaRPr>
          </a:p>
          <a:p>
            <a:pPr lvl="1" algn="l">
              <a:buFont typeface="Arial" pitchFamily="34" charset="0"/>
              <a:buChar char="•"/>
            </a:pPr>
            <a:r>
              <a:rPr lang="en-US" sz="3600" dirty="0" smtClean="0">
                <a:solidFill>
                  <a:schemeClr val="tx1">
                    <a:lumMod val="65000"/>
                    <a:lumOff val="35000"/>
                  </a:schemeClr>
                </a:solidFill>
              </a:rPr>
              <a:t>French – north African troops</a:t>
            </a:r>
            <a:endParaRPr lang="en-US" sz="3600" dirty="0">
              <a:solidFill>
                <a:schemeClr val="tx1">
                  <a:lumMod val="65000"/>
                  <a:lumOff val="35000"/>
                </a:schemeClr>
              </a:solidFill>
            </a:endParaRPr>
          </a:p>
        </p:txBody>
      </p:sp>
      <p:pic>
        <p:nvPicPr>
          <p:cNvPr id="7" name="Picture 6" descr="509.JPG"/>
          <p:cNvPicPr>
            <a:picLocks noChangeAspect="1"/>
          </p:cNvPicPr>
          <p:nvPr/>
        </p:nvPicPr>
        <p:blipFill>
          <a:blip r:embed="rId3" cstate="print"/>
          <a:stretch>
            <a:fillRect/>
          </a:stretch>
        </p:blipFill>
        <p:spPr>
          <a:xfrm>
            <a:off x="0" y="5702300"/>
            <a:ext cx="838200" cy="1155700"/>
          </a:xfrm>
          <a:prstGeom prst="rect">
            <a:avLst/>
          </a:prstGeom>
        </p:spPr>
      </p:pic>
      <p:pic>
        <p:nvPicPr>
          <p:cNvPr id="10" name="Picture 9" descr="509.JPG"/>
          <p:cNvPicPr>
            <a:picLocks noChangeAspect="1"/>
          </p:cNvPicPr>
          <p:nvPr/>
        </p:nvPicPr>
        <p:blipFill>
          <a:blip r:embed="rId3" cstate="print"/>
          <a:stretch>
            <a:fillRect/>
          </a:stretch>
        </p:blipFill>
        <p:spPr>
          <a:xfrm rot="16200000">
            <a:off x="8147050" y="5861050"/>
            <a:ext cx="838200" cy="1155700"/>
          </a:xfrm>
          <a:prstGeom prst="rect">
            <a:avLst/>
          </a:prstGeom>
        </p:spPr>
      </p:pic>
      <p:pic>
        <p:nvPicPr>
          <p:cNvPr id="8" name="Picture 7" descr="509.JPG"/>
          <p:cNvPicPr>
            <a:picLocks noChangeAspect="1"/>
          </p:cNvPicPr>
          <p:nvPr/>
        </p:nvPicPr>
        <p:blipFill>
          <a:blip r:embed="rId3" cstate="print"/>
          <a:stretch>
            <a:fillRect/>
          </a:stretch>
        </p:blipFill>
        <p:spPr>
          <a:xfrm rot="5400000">
            <a:off x="158750" y="-158750"/>
            <a:ext cx="838200" cy="1155700"/>
          </a:xfrm>
          <a:prstGeom prst="rect">
            <a:avLst/>
          </a:prstGeom>
        </p:spPr>
      </p:pic>
      <p:pic>
        <p:nvPicPr>
          <p:cNvPr id="9" name="Picture 8" descr="509.JPG"/>
          <p:cNvPicPr>
            <a:picLocks noChangeAspect="1"/>
          </p:cNvPicPr>
          <p:nvPr/>
        </p:nvPicPr>
        <p:blipFill>
          <a:blip r:embed="rId3" cstate="print"/>
          <a:stretch>
            <a:fillRect/>
          </a:stretch>
        </p:blipFill>
        <p:spPr>
          <a:xfrm rot="10800000">
            <a:off x="8305800" y="0"/>
            <a:ext cx="838200" cy="1155700"/>
          </a:xfrm>
          <a:prstGeom prst="rect">
            <a:avLst/>
          </a:prstGeom>
        </p:spPr>
      </p:pic>
      <p:pic>
        <p:nvPicPr>
          <p:cNvPr id="46081" name="Picture 1"/>
          <p:cNvPicPr>
            <a:picLocks noChangeAspect="1" noChangeArrowheads="1"/>
          </p:cNvPicPr>
          <p:nvPr/>
        </p:nvPicPr>
        <p:blipFill>
          <a:blip r:embed="rId4" cstate="print"/>
          <a:srcRect/>
          <a:stretch>
            <a:fillRect/>
          </a:stretch>
        </p:blipFill>
        <p:spPr bwMode="auto">
          <a:xfrm>
            <a:off x="7162800" y="3657600"/>
            <a:ext cx="1828800" cy="1981684"/>
          </a:xfrm>
          <a:prstGeom prst="rect">
            <a:avLst/>
          </a:prstGeom>
          <a:noFill/>
          <a:ln w="9525">
            <a:noFill/>
            <a:miter lim="800000"/>
            <a:headEnd/>
            <a:tailEnd/>
          </a:ln>
          <a:effectLst/>
        </p:spPr>
      </p:pic>
      <p:pic>
        <p:nvPicPr>
          <p:cNvPr id="46082" name="Picture 2"/>
          <p:cNvPicPr>
            <a:picLocks noChangeAspect="1" noChangeArrowheads="1"/>
          </p:cNvPicPr>
          <p:nvPr/>
        </p:nvPicPr>
        <p:blipFill>
          <a:blip r:embed="rId5" cstate="print"/>
          <a:srcRect/>
          <a:stretch>
            <a:fillRect/>
          </a:stretch>
        </p:blipFill>
        <p:spPr bwMode="auto">
          <a:xfrm>
            <a:off x="6172200" y="1295400"/>
            <a:ext cx="1828800" cy="112640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1785</TotalTime>
  <Words>705</Words>
  <Application>Microsoft Office PowerPoint</Application>
  <PresentationFormat>On-screen Show (4:3)</PresentationFormat>
  <Paragraphs>116</Paragraphs>
  <Slides>14</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Ameretto Wide</vt:lpstr>
      <vt:lpstr>Arial</vt:lpstr>
      <vt:lpstr>Calibri</vt:lpstr>
      <vt:lpstr>Office Theme</vt:lpstr>
      <vt:lpstr>IMPERIALISM: Beginnings and Basic Structures</vt:lpstr>
      <vt:lpstr>COLONIALISM SPEEDS UP</vt:lpstr>
      <vt:lpstr>“OLD” IMPERIALISM  (a.k.a. COLONIALISM)</vt:lpstr>
      <vt:lpstr>INTERLUDE – LATE 1700s-LATE 1800s</vt:lpstr>
      <vt:lpstr>“NEW” IMPERIALISM</vt:lpstr>
      <vt:lpstr>WHAT IS “NEW” IMPERIALISM?</vt:lpstr>
      <vt:lpstr>ECONOMIC MOTIVES</vt:lpstr>
      <vt:lpstr>POLITICAL MOTIVES</vt:lpstr>
      <vt:lpstr>MILITARY MOTIVES</vt:lpstr>
      <vt:lpstr>SOCIAL MOTIVES</vt:lpstr>
      <vt:lpstr>RELIGIOUS MOTIVES</vt:lpstr>
      <vt:lpstr>JUSTIFICATIONS</vt:lpstr>
      <vt:lpstr>CONCEPT OF “RACES” CIRCA 1900</vt:lpstr>
      <vt:lpstr>REVIEW QUESTIONS</vt:lpstr>
    </vt:vector>
  </TitlesOfParts>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Imperialism: Beginnings and Basic Structures</dc:title>
  <dc:subject>World History - Global Studies</dc:subject>
  <dc:creator>Student Handouts, Inc.</dc:creator>
  <cp:lastModifiedBy>Jon Crosson</cp:lastModifiedBy>
  <cp:revision>34</cp:revision>
  <dcterms:created xsi:type="dcterms:W3CDTF">2009-04-05T01:31:37Z</dcterms:created>
  <dcterms:modified xsi:type="dcterms:W3CDTF">2016-01-05T14:14:42Z</dcterms:modified>
</cp:coreProperties>
</file>