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0" r:id="rId8"/>
    <p:sldId id="266" r:id="rId9"/>
    <p:sldId id="261" r:id="rId10"/>
    <p:sldId id="262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5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9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47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0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03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27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4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3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2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0E96-A745-4FD7-8E8E-46568C40EAA5}" type="datetimeFigureOut">
              <a:rPr lang="en-US" smtClean="0"/>
              <a:t>4/3/2016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0352F2-172C-45BC-B7BC-A7EA48193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9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15125"/>
            <a:ext cx="7766936" cy="1646302"/>
          </a:xfrm>
        </p:spPr>
        <p:txBody>
          <a:bodyPr/>
          <a:lstStyle/>
          <a:p>
            <a:r>
              <a:rPr lang="en-US" sz="8000" dirty="0" smtClean="0"/>
              <a:t>Gandhi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402" y="1745158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And, India’s Independence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19" y="1861427"/>
            <a:ext cx="3090921" cy="4526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378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Non--Violence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Gandhi call for a non-violent strike.  “Non-violence,” he said, “is a weapon for the </a:t>
            </a:r>
            <a:r>
              <a:rPr lang="en-US" sz="2400" dirty="0" smtClean="0">
                <a:solidFill>
                  <a:srgbClr val="FF0000"/>
                </a:solidFill>
              </a:rPr>
              <a:t>brave</a:t>
            </a:r>
            <a:r>
              <a:rPr lang="en-US" sz="2400" dirty="0" smtClean="0"/>
              <a:t>.”  Still, violence did occur.  </a:t>
            </a:r>
          </a:p>
          <a:p>
            <a:pPr lvl="1"/>
            <a:r>
              <a:rPr lang="en-US" sz="2200" dirty="0" smtClean="0"/>
              <a:t>Nearly 15,000 people held an illegal meeting in Amritsar.</a:t>
            </a:r>
          </a:p>
          <a:p>
            <a:pPr lvl="1"/>
            <a:r>
              <a:rPr lang="en-US" sz="2200" dirty="0" smtClean="0"/>
              <a:t>The British </a:t>
            </a:r>
            <a:r>
              <a:rPr lang="en-US" sz="2200" dirty="0" smtClean="0">
                <a:solidFill>
                  <a:srgbClr val="FF0000"/>
                </a:solidFill>
              </a:rPr>
              <a:t>army</a:t>
            </a:r>
            <a:r>
              <a:rPr lang="en-US" sz="2200" dirty="0" smtClean="0"/>
              <a:t> fired on the crowd and many people died.</a:t>
            </a:r>
          </a:p>
          <a:p>
            <a:endParaRPr lang="en-US" dirty="0"/>
          </a:p>
          <a:p>
            <a:r>
              <a:rPr lang="en-US" sz="2400" dirty="0" smtClean="0"/>
              <a:t>Gandhi encouraged Indians to grow their own </a:t>
            </a:r>
            <a:r>
              <a:rPr lang="en-US" sz="2400" dirty="0" smtClean="0">
                <a:solidFill>
                  <a:srgbClr val="FF0000"/>
                </a:solidFill>
              </a:rPr>
              <a:t>food</a:t>
            </a:r>
            <a:r>
              <a:rPr lang="en-US" sz="2400" dirty="0" smtClean="0"/>
              <a:t> and to spin their own </a:t>
            </a:r>
            <a:r>
              <a:rPr lang="en-US" sz="2400" dirty="0" smtClean="0">
                <a:solidFill>
                  <a:srgbClr val="FF0000"/>
                </a:solidFill>
              </a:rPr>
              <a:t>cloth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1930 Gandhi led a </a:t>
            </a:r>
            <a:r>
              <a:rPr lang="en-US" sz="2400" dirty="0" smtClean="0">
                <a:solidFill>
                  <a:srgbClr val="FF0000"/>
                </a:solidFill>
              </a:rPr>
              <a:t>march</a:t>
            </a:r>
            <a:r>
              <a:rPr lang="en-US" sz="2400" dirty="0" smtClean="0"/>
              <a:t> to the </a:t>
            </a:r>
            <a:r>
              <a:rPr lang="en-US" sz="2400" dirty="0" smtClean="0">
                <a:solidFill>
                  <a:srgbClr val="FF0000"/>
                </a:solidFill>
              </a:rPr>
              <a:t>sea</a:t>
            </a:r>
            <a:r>
              <a:rPr lang="en-US" sz="2400" dirty="0" smtClean="0"/>
              <a:t> to protest the British   tax on </a:t>
            </a:r>
            <a:r>
              <a:rPr lang="en-US" sz="2400" dirty="0" smtClean="0">
                <a:solidFill>
                  <a:srgbClr val="FF0000"/>
                </a:solidFill>
              </a:rPr>
              <a:t>salt</a:t>
            </a:r>
          </a:p>
          <a:p>
            <a:pPr lvl="1"/>
            <a:r>
              <a:rPr lang="en-US" sz="2200" dirty="0" smtClean="0"/>
              <a:t>Known as “The Salt March”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calpeacepower.org/0101/images/1930-march-all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81" y="4623929"/>
            <a:ext cx="2906731" cy="20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481" y="147554"/>
            <a:ext cx="3008663" cy="2244892"/>
          </a:xfrm>
          <a:prstGeom prst="rect">
            <a:avLst/>
          </a:prstGeom>
        </p:spPr>
      </p:pic>
      <p:pic>
        <p:nvPicPr>
          <p:cNvPr id="5124" name="Picture 4" descr="http://blog.smartbear.com/wp-content/uploads/imports/sa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80" y="2573442"/>
            <a:ext cx="2906731" cy="18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10418760" imgH="5861160"/>
        </mc:Choice>
        <mc:Fallback>
          <p:control name="ShockwaveFlash1" r:id="rId2" imgW="10418760" imgH="586116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9925" y="398463"/>
                  <a:ext cx="10418763" cy="58610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341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for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During WWII, Gandhi demanded independence.  He called for civil </a:t>
            </a:r>
            <a:r>
              <a:rPr lang="en-US" sz="2400" dirty="0" smtClean="0">
                <a:solidFill>
                  <a:srgbClr val="FF0000"/>
                </a:solidFill>
              </a:rPr>
              <a:t>disobedience</a:t>
            </a:r>
            <a:r>
              <a:rPr lang="en-US" sz="2400" dirty="0" smtClean="0"/>
              <a:t>.  He and many of his followers were jailed for </a:t>
            </a:r>
            <a:r>
              <a:rPr lang="en-US" sz="2400" dirty="0" smtClean="0">
                <a:solidFill>
                  <a:srgbClr val="FF0000"/>
                </a:solidFill>
              </a:rPr>
              <a:t>treason</a:t>
            </a:r>
            <a:r>
              <a:rPr lang="en-US" sz="2400" dirty="0" smtClean="0"/>
              <a:t>.  </a:t>
            </a:r>
          </a:p>
          <a:p>
            <a:pPr lvl="1"/>
            <a:r>
              <a:rPr lang="en-US" sz="2200" dirty="0" smtClean="0"/>
              <a:t>While Gandhi was in prison there were many </a:t>
            </a:r>
            <a:r>
              <a:rPr lang="en-US" sz="2200" dirty="0" smtClean="0">
                <a:solidFill>
                  <a:srgbClr val="FF0000"/>
                </a:solidFill>
              </a:rPr>
              <a:t>riots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400" dirty="0" smtClean="0"/>
              <a:t>In 1946, England proposed </a:t>
            </a:r>
            <a:r>
              <a:rPr lang="en-US" sz="2400" dirty="0" smtClean="0">
                <a:solidFill>
                  <a:srgbClr val="FF0000"/>
                </a:solidFill>
              </a:rPr>
              <a:t>independence</a:t>
            </a:r>
            <a:r>
              <a:rPr lang="en-US" sz="2400" dirty="0" smtClean="0"/>
              <a:t> for India.  Some Indian Muslims wanted their own country.  </a:t>
            </a:r>
          </a:p>
          <a:p>
            <a:r>
              <a:rPr lang="en-US" sz="2400" dirty="0" smtClean="0"/>
              <a:t>India gained its independence in August of 1947!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Pakistan</a:t>
            </a:r>
            <a:r>
              <a:rPr lang="en-US" sz="2200" dirty="0" smtClean="0"/>
              <a:t>, a Muslim state, was carved out of West and East India.</a:t>
            </a:r>
          </a:p>
          <a:p>
            <a:r>
              <a:rPr lang="en-US" sz="2400" dirty="0" smtClean="0"/>
              <a:t>Some Hindus were bitter that Gandhi had reconciled with the Muslims.</a:t>
            </a:r>
          </a:p>
          <a:p>
            <a:endParaRPr lang="en-US" dirty="0"/>
          </a:p>
          <a:p>
            <a:r>
              <a:rPr lang="en-US" sz="2400" dirty="0" smtClean="0"/>
              <a:t>In January 1948 Gandhi was assassinated by an angry Hindu.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gdb.rferl.org/C409F620-D0A0-475D-A197-D922CC4EB444_mw1024_s_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076" y="162491"/>
            <a:ext cx="3347563" cy="18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5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Ghandi</a:t>
            </a:r>
            <a:r>
              <a:rPr lang="en-US" sz="2800" dirty="0" smtClean="0"/>
              <a:t> was born in </a:t>
            </a:r>
            <a:r>
              <a:rPr lang="en-US" sz="2800" dirty="0" err="1" smtClean="0"/>
              <a:t>Porbandar</a:t>
            </a:r>
            <a:r>
              <a:rPr lang="en-US" sz="2800" dirty="0" smtClean="0"/>
              <a:t>, India in 1869</a:t>
            </a:r>
          </a:p>
          <a:p>
            <a:r>
              <a:rPr lang="en-US" sz="2800" dirty="0" smtClean="0"/>
              <a:t>He was the </a:t>
            </a:r>
            <a:r>
              <a:rPr lang="en-US" sz="2800" dirty="0" smtClean="0">
                <a:solidFill>
                  <a:srgbClr val="FF0000"/>
                </a:solidFill>
              </a:rPr>
              <a:t>youngest</a:t>
            </a:r>
            <a:r>
              <a:rPr lang="en-US" sz="2800" dirty="0" smtClean="0"/>
              <a:t> of six children.</a:t>
            </a:r>
          </a:p>
          <a:p>
            <a:r>
              <a:rPr lang="en-US" sz="2800" dirty="0" smtClean="0"/>
              <a:t>When Gandhi was </a:t>
            </a:r>
            <a:r>
              <a:rPr lang="en-US" sz="2800" dirty="0" smtClean="0">
                <a:solidFill>
                  <a:srgbClr val="FF0000"/>
                </a:solidFill>
              </a:rPr>
              <a:t>13</a:t>
            </a:r>
            <a:r>
              <a:rPr lang="en-US" sz="2800" dirty="0" smtClean="0"/>
              <a:t> years old he married </a:t>
            </a:r>
            <a:r>
              <a:rPr lang="en-US" sz="2800" dirty="0" err="1" smtClean="0"/>
              <a:t>Hasturbai</a:t>
            </a:r>
            <a:r>
              <a:rPr lang="en-US" sz="2800" dirty="0" smtClean="0"/>
              <a:t> </a:t>
            </a:r>
            <a:r>
              <a:rPr lang="en-US" sz="2800" dirty="0" err="1" smtClean="0"/>
              <a:t>Makanji</a:t>
            </a:r>
            <a:r>
              <a:rPr lang="en-US" sz="2800" dirty="0" smtClean="0"/>
              <a:t>.  </a:t>
            </a:r>
            <a:endParaRPr lang="en-US" sz="2800" dirty="0"/>
          </a:p>
          <a:p>
            <a:pPr lvl="1"/>
            <a:r>
              <a:rPr lang="en-US" sz="2400" dirty="0" smtClean="0"/>
              <a:t>Their marriage lasted for </a:t>
            </a:r>
            <a:r>
              <a:rPr lang="en-US" sz="2400" dirty="0" smtClean="0">
                <a:solidFill>
                  <a:srgbClr val="FF0000"/>
                </a:solidFill>
              </a:rPr>
              <a:t>62</a:t>
            </a:r>
            <a:r>
              <a:rPr lang="en-US" sz="2400" dirty="0" smtClean="0"/>
              <a:t> years.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693" y="3337560"/>
            <a:ext cx="3232597" cy="3153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8646" y="160352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Porbandar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938260" y="2160589"/>
            <a:ext cx="137160" cy="270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44" y="1602913"/>
            <a:ext cx="7300806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Gandhi went to </a:t>
            </a:r>
            <a:r>
              <a:rPr lang="en-US" sz="2800" dirty="0" smtClean="0">
                <a:solidFill>
                  <a:srgbClr val="FF0000"/>
                </a:solidFill>
              </a:rPr>
              <a:t>London</a:t>
            </a:r>
            <a:r>
              <a:rPr lang="en-US" sz="2800" dirty="0" smtClean="0"/>
              <a:t>  to study law when he was </a:t>
            </a:r>
            <a:r>
              <a:rPr lang="en-US" sz="2800" dirty="0" smtClean="0">
                <a:solidFill>
                  <a:srgbClr val="FF0000"/>
                </a:solidFill>
              </a:rPr>
              <a:t>19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Instead of wearing an Indian turban and loose-fitting clothes, he wore </a:t>
            </a:r>
            <a:r>
              <a:rPr lang="en-US" sz="2800" dirty="0" smtClean="0">
                <a:solidFill>
                  <a:srgbClr val="FF0000"/>
                </a:solidFill>
              </a:rPr>
              <a:t>British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clothes/a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suit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After he got his law degree he returned to India and began practicing law in </a:t>
            </a:r>
            <a:r>
              <a:rPr lang="en-US" sz="2800" dirty="0" smtClean="0">
                <a:solidFill>
                  <a:srgbClr val="FF0000"/>
                </a:solidFill>
              </a:rPr>
              <a:t>Bombay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853" y="3543300"/>
            <a:ext cx="3232597" cy="3153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113" y="213962"/>
            <a:ext cx="2027337" cy="2872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6350" y="595377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Bombay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132320" y="5483686"/>
            <a:ext cx="2141682" cy="665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2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Gandhi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10204026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Just a couple of years later, he was asked to represent an Indian company in a civil suit in </a:t>
            </a:r>
            <a:r>
              <a:rPr lang="en-US" sz="2800" dirty="0" smtClean="0">
                <a:solidFill>
                  <a:srgbClr val="FF0000"/>
                </a:solidFill>
              </a:rPr>
              <a:t>South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Africa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While </a:t>
            </a:r>
            <a:r>
              <a:rPr lang="en-US" sz="2800" dirty="0"/>
              <a:t>he was there, he bought a first class ticket to Pretoria.  But, he was not allowed to sit in the seat he purchased.  He was told to sit in the </a:t>
            </a:r>
            <a:r>
              <a:rPr lang="en-US" sz="2800" dirty="0">
                <a:solidFill>
                  <a:srgbClr val="FF0000"/>
                </a:solidFill>
              </a:rPr>
              <a:t>baggage</a:t>
            </a:r>
            <a:r>
              <a:rPr lang="en-US" sz="2800" dirty="0"/>
              <a:t> car.  He refused and was kicked off the train.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721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10355400" imgH="5532480"/>
        </mc:Choice>
        <mc:Fallback>
          <p:control name="ShockwaveFlash1" r:id="rId2" imgW="10355400" imgH="553248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0755" y="662623"/>
                  <a:ext cx="10355263" cy="55324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716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Gandhi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10204026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Just a couple of years later, he was asked to represent an Indian company in a civil suit in </a:t>
            </a:r>
            <a:r>
              <a:rPr lang="en-US" sz="2800" dirty="0" smtClean="0">
                <a:solidFill>
                  <a:srgbClr val="FF0000"/>
                </a:solidFill>
              </a:rPr>
              <a:t>South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Africa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While he was there, he bought a first class ticket to Pretoria.  But, he was not allowed to sit in the seat he purchased.  He was told to sit in the </a:t>
            </a:r>
            <a:r>
              <a:rPr lang="en-US" sz="2800" dirty="0" smtClean="0">
                <a:solidFill>
                  <a:srgbClr val="FF0000"/>
                </a:solidFill>
              </a:rPr>
              <a:t>baggage</a:t>
            </a:r>
            <a:r>
              <a:rPr lang="en-US" sz="2800" dirty="0" smtClean="0"/>
              <a:t> car.  He refused and was kicked off the train.</a:t>
            </a:r>
          </a:p>
          <a:p>
            <a:r>
              <a:rPr lang="en-US" sz="2800" dirty="0" smtClean="0"/>
              <a:t>After that, Gandhi resolved to fight back </a:t>
            </a:r>
            <a:r>
              <a:rPr lang="en-US" sz="2800" dirty="0" smtClean="0">
                <a:solidFill>
                  <a:srgbClr val="FF0000"/>
                </a:solidFill>
              </a:rPr>
              <a:t>legally</a:t>
            </a:r>
            <a:r>
              <a:rPr lang="en-US" sz="2800" dirty="0" smtClean="0"/>
              <a:t>.  Life was harsh for both Indians and blacks.  For example, Indians and blacks could be arrested for walking on the same </a:t>
            </a:r>
            <a:r>
              <a:rPr lang="en-US" sz="2800" dirty="0" smtClean="0">
                <a:solidFill>
                  <a:srgbClr val="FF0000"/>
                </a:solidFill>
              </a:rPr>
              <a:t>sidewalk</a:t>
            </a:r>
            <a:r>
              <a:rPr lang="en-US" sz="2800" dirty="0" smtClean="0"/>
              <a:t> as whites.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43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Builds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14" y="145192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South Africa tried to stop Indian immigration and law makers wanted to deny Indians the right to </a:t>
            </a:r>
            <a:r>
              <a:rPr lang="en-US" sz="2400" dirty="0" smtClean="0">
                <a:solidFill>
                  <a:srgbClr val="FF0000"/>
                </a:solidFill>
              </a:rPr>
              <a:t>vote</a:t>
            </a:r>
            <a:r>
              <a:rPr lang="en-US" sz="2400" dirty="0" smtClean="0"/>
              <a:t>.  Gandhi took up their cause.</a:t>
            </a:r>
          </a:p>
          <a:p>
            <a:r>
              <a:rPr lang="en-US" sz="2400" dirty="0" smtClean="0"/>
              <a:t>As news spread, world opinion pressured the British colonial office to say that every citizen of the British Empire had the right to </a:t>
            </a:r>
            <a:r>
              <a:rPr lang="en-US" sz="2400" dirty="0" smtClean="0">
                <a:solidFill>
                  <a:srgbClr val="FF0000"/>
                </a:solidFill>
              </a:rPr>
              <a:t>vote</a:t>
            </a:r>
            <a:r>
              <a:rPr lang="en-US" sz="2400" dirty="0" smtClean="0"/>
              <a:t> and the right to </a:t>
            </a:r>
            <a:r>
              <a:rPr lang="en-US" sz="2400" dirty="0" smtClean="0">
                <a:solidFill>
                  <a:srgbClr val="FF0000"/>
                </a:solidFill>
              </a:rPr>
              <a:t>emigrate</a:t>
            </a:r>
            <a:r>
              <a:rPr lang="en-US" sz="2400" dirty="0" smtClean="0"/>
              <a:t> anywhere in the empire.</a:t>
            </a:r>
          </a:p>
          <a:p>
            <a:pPr lvl="1"/>
            <a:r>
              <a:rPr lang="en-US" sz="1900" dirty="0" smtClean="0"/>
              <a:t>Unfortunately, white law makers in South Africa overruled the Colonial Office.  Gandhi led the fight against these unjust laws, protesting and leading marches against the government.  </a:t>
            </a:r>
            <a:endParaRPr lang="en-US" sz="1900" dirty="0"/>
          </a:p>
          <a:p>
            <a:r>
              <a:rPr lang="en-US" sz="2400" dirty="0" smtClean="0"/>
              <a:t>In 1914 South Africa passed the Indian Relief Act, which put an end to most of these laws.  </a:t>
            </a:r>
            <a:endParaRPr lang="en-US" dirty="0"/>
          </a:p>
        </p:txBody>
      </p:sp>
      <p:pic>
        <p:nvPicPr>
          <p:cNvPr id="3076" name="Picture 4" descr="http://wwwnc.cdc.gov/travel/images/map-south-afr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982" y="4046826"/>
            <a:ext cx="2571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5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10652040" imgH="5508720"/>
        </mc:Choice>
        <mc:Fallback>
          <p:control name="ShockwaveFlash1" r:id="rId2" imgW="10652040" imgH="550872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3595" y="640398"/>
                  <a:ext cx="10652125" cy="55086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61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Gandhi remained in South Africa for </a:t>
            </a:r>
            <a:r>
              <a:rPr lang="en-US" sz="2800" dirty="0" smtClean="0">
                <a:solidFill>
                  <a:srgbClr val="FF0000"/>
                </a:solidFill>
              </a:rPr>
              <a:t>20</a:t>
            </a:r>
            <a:r>
              <a:rPr lang="en-US" sz="2800" dirty="0" smtClean="0"/>
              <a:t> years, but after the outbreak of WWI, he returned to </a:t>
            </a:r>
            <a:r>
              <a:rPr lang="en-US" sz="2800" dirty="0" smtClean="0">
                <a:solidFill>
                  <a:srgbClr val="FF0000"/>
                </a:solidFill>
              </a:rPr>
              <a:t>India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He called for Indians to help England win the war.</a:t>
            </a:r>
          </a:p>
          <a:p>
            <a:r>
              <a:rPr lang="en-US" sz="2800" dirty="0" smtClean="0"/>
              <a:t>After the war ended, Gandhi called for independence.</a:t>
            </a:r>
          </a:p>
          <a:p>
            <a:r>
              <a:rPr lang="en-US" sz="2800" dirty="0" smtClean="0"/>
              <a:t>Great Britain passed censorship laws, banned </a:t>
            </a:r>
            <a:r>
              <a:rPr lang="en-US" sz="2800" dirty="0" smtClean="0">
                <a:solidFill>
                  <a:srgbClr val="FF0000"/>
                </a:solidFill>
              </a:rPr>
              <a:t>freedom</a:t>
            </a:r>
            <a:r>
              <a:rPr lang="en-US" sz="2800" dirty="0" smtClean="0"/>
              <a:t> of assembly, and even Gandhi’s </a:t>
            </a:r>
            <a:r>
              <a:rPr lang="en-US" sz="2800" dirty="0" smtClean="0">
                <a:solidFill>
                  <a:srgbClr val="FF0000"/>
                </a:solidFill>
              </a:rPr>
              <a:t>writings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298</TotalTime>
  <Words>638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Gandhi</vt:lpstr>
      <vt:lpstr>Early Years</vt:lpstr>
      <vt:lpstr>Early Years</vt:lpstr>
      <vt:lpstr>Gandhi in Africa</vt:lpstr>
      <vt:lpstr>PowerPoint Presentation</vt:lpstr>
      <vt:lpstr>Gandhi in Africa</vt:lpstr>
      <vt:lpstr>Pressure Builds</vt:lpstr>
      <vt:lpstr>PowerPoint Presentation</vt:lpstr>
      <vt:lpstr>Return to India</vt:lpstr>
      <vt:lpstr>Non--Violence</vt:lpstr>
      <vt:lpstr>PowerPoint Presentation</vt:lpstr>
      <vt:lpstr>Fighting for Independence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Gandhi</dc:title>
  <dc:creator>Jon Crosson</dc:creator>
  <cp:lastModifiedBy>Jon Crosson</cp:lastModifiedBy>
  <cp:revision>12</cp:revision>
  <dcterms:created xsi:type="dcterms:W3CDTF">2015-03-23T13:48:09Z</dcterms:created>
  <dcterms:modified xsi:type="dcterms:W3CDTF">2016-04-03T23:35:54Z</dcterms:modified>
</cp:coreProperties>
</file>