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9" r:id="rId4"/>
    <p:sldId id="270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79" d="100"/>
          <a:sy n="79" d="100"/>
        </p:scale>
        <p:origin x="10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9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E94E-EECA-4478-9BFC-0D27F2900CD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BE081-C140-40BA-85C0-B31E56DAB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hyperlink" Target="http://www.youtube.com/watch?v=zIJErVlVOY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The student will know: </a:t>
            </a: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terms including but not limited to: </a:t>
            </a:r>
          </a:p>
          <a:p>
            <a:pPr marL="0" indent="0">
              <a:buNone/>
            </a:pPr>
            <a:r>
              <a:rPr lang="en-US" dirty="0"/>
              <a:t>             </a:t>
            </a:r>
            <a:r>
              <a:rPr lang="en-US" dirty="0" smtClean="0"/>
              <a:t>   </a:t>
            </a:r>
            <a:r>
              <a:rPr lang="en-US" dirty="0"/>
              <a:t>          o Pandemic </a:t>
            </a:r>
            <a:br>
              <a:rPr lang="en-US" dirty="0"/>
            </a:br>
            <a:r>
              <a:rPr lang="en-US" dirty="0"/>
              <a:t>                          o Epidemic </a:t>
            </a:r>
            <a:br>
              <a:rPr lang="en-US" dirty="0"/>
            </a:br>
            <a:r>
              <a:rPr lang="en-US" dirty="0"/>
              <a:t>                          o Communicable disease </a:t>
            </a:r>
            <a:br>
              <a:rPr lang="en-US" dirty="0"/>
            </a:br>
            <a:r>
              <a:rPr lang="en-US" dirty="0"/>
              <a:t>                          o Deficiency </a:t>
            </a:r>
            <a:br>
              <a:rPr lang="en-US" dirty="0"/>
            </a:br>
            <a:r>
              <a:rPr lang="en-US" dirty="0"/>
              <a:t>                          o Environmental factors </a:t>
            </a:r>
            <a:br>
              <a:rPr lang="en-US" dirty="0"/>
            </a:br>
            <a:r>
              <a:rPr lang="en-US" dirty="0"/>
              <a:t>                          o Immunity </a:t>
            </a:r>
            <a:br>
              <a:rPr lang="en-US" dirty="0"/>
            </a:br>
            <a:r>
              <a:rPr lang="en-US" dirty="0"/>
              <a:t>                          o Biological Warfare </a:t>
            </a:r>
            <a:br>
              <a:rPr lang="en-US" dirty="0"/>
            </a:br>
            <a:r>
              <a:rPr lang="en-US" dirty="0"/>
              <a:t>                          o NGO </a:t>
            </a:r>
            <a:r>
              <a:rPr lang="en-US" sz="3000" dirty="0"/>
              <a:t>(non-governmental organization) </a:t>
            </a:r>
            <a:endParaRPr lang="en-US" sz="3000" dirty="0" smtClean="0"/>
          </a:p>
          <a:p>
            <a:r>
              <a:rPr lang="en-US" dirty="0" smtClean="0"/>
              <a:t>How </a:t>
            </a:r>
            <a:r>
              <a:rPr lang="en-US" dirty="0"/>
              <a:t>disease spreads between cultures. </a:t>
            </a:r>
          </a:p>
          <a:p>
            <a:r>
              <a:rPr lang="en-US" dirty="0"/>
              <a:t>Ways that cultures address the impacts of disease.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Terms</a:t>
            </a:r>
          </a:p>
          <a:p>
            <a:pPr marL="0" indent="0">
              <a:buNone/>
            </a:pPr>
            <a:r>
              <a:rPr lang="en-US" dirty="0" smtClean="0"/>
              <a:t>o Pandemic </a:t>
            </a:r>
            <a:br>
              <a:rPr lang="en-US" dirty="0" smtClean="0"/>
            </a:br>
            <a:r>
              <a:rPr lang="en-US" dirty="0" smtClean="0"/>
              <a:t>o Epidemic </a:t>
            </a:r>
            <a:br>
              <a:rPr lang="en-US" dirty="0" smtClean="0"/>
            </a:br>
            <a:r>
              <a:rPr lang="en-US" dirty="0" smtClean="0"/>
              <a:t>o Communicable disease </a:t>
            </a:r>
            <a:br>
              <a:rPr lang="en-US" dirty="0" smtClean="0"/>
            </a:br>
            <a:r>
              <a:rPr lang="en-US" dirty="0" smtClean="0"/>
              <a:t>o Deficiency </a:t>
            </a:r>
            <a:br>
              <a:rPr lang="en-US" dirty="0" smtClean="0"/>
            </a:br>
            <a:r>
              <a:rPr lang="en-US" dirty="0" smtClean="0"/>
              <a:t>o Environmental factors </a:t>
            </a:r>
            <a:br>
              <a:rPr lang="en-US" dirty="0" smtClean="0"/>
            </a:br>
            <a:r>
              <a:rPr lang="en-US" dirty="0" smtClean="0"/>
              <a:t>o Immunity </a:t>
            </a:r>
            <a:br>
              <a:rPr lang="en-US" dirty="0" smtClean="0"/>
            </a:br>
            <a:r>
              <a:rPr lang="en-US" dirty="0" smtClean="0"/>
              <a:t>o Biological Warfare </a:t>
            </a:r>
            <a:br>
              <a:rPr lang="en-US" dirty="0" smtClean="0"/>
            </a:br>
            <a:r>
              <a:rPr lang="en-US" dirty="0" smtClean="0"/>
              <a:t>o NGO </a:t>
            </a:r>
            <a:r>
              <a:rPr lang="en-US" sz="3000" dirty="0" smtClean="0"/>
              <a:t>(non-governmental organization)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Terms</a:t>
            </a:r>
          </a:p>
          <a:p>
            <a:r>
              <a:rPr lang="en-US" b="1" dirty="0" smtClean="0"/>
              <a:t>Pandemic</a:t>
            </a:r>
            <a:endParaRPr lang="en-US" dirty="0" smtClean="0"/>
          </a:p>
          <a:p>
            <a:pPr lvl="1"/>
            <a:r>
              <a:rPr lang="en-US" dirty="0" smtClean="0"/>
              <a:t>infectious </a:t>
            </a:r>
            <a:r>
              <a:rPr lang="en-US" dirty="0"/>
              <a:t>disease that </a:t>
            </a:r>
            <a:r>
              <a:rPr lang="en-US"/>
              <a:t>has </a:t>
            </a:r>
            <a:r>
              <a:rPr lang="en-US" smtClean="0"/>
              <a:t>spread </a:t>
            </a:r>
            <a:r>
              <a:rPr lang="en-US" dirty="0" smtClean="0"/>
              <a:t>worldwide</a:t>
            </a:r>
          </a:p>
          <a:p>
            <a:r>
              <a:rPr lang="en-US" b="1" dirty="0" smtClean="0"/>
              <a:t>Epidemic </a:t>
            </a:r>
          </a:p>
          <a:p>
            <a:pPr lvl="1"/>
            <a:r>
              <a:rPr lang="en-US" dirty="0" smtClean="0"/>
              <a:t>High rate of a disease over short period of time in a region</a:t>
            </a:r>
            <a:endParaRPr lang="en-US" dirty="0"/>
          </a:p>
          <a:p>
            <a:r>
              <a:rPr lang="en-US" b="1" dirty="0" smtClean="0"/>
              <a:t>Communicable disease </a:t>
            </a:r>
          </a:p>
          <a:p>
            <a:pPr lvl="1"/>
            <a:r>
              <a:rPr lang="en-US" dirty="0"/>
              <a:t>an infectious disease transmissible </a:t>
            </a:r>
            <a:r>
              <a:rPr lang="en-US" dirty="0" smtClean="0"/>
              <a:t>by </a:t>
            </a:r>
            <a:r>
              <a:rPr lang="en-US" dirty="0"/>
              <a:t>direct contact with an affected </a:t>
            </a:r>
            <a:r>
              <a:rPr lang="en-US" dirty="0" smtClean="0"/>
              <a:t>individual</a:t>
            </a:r>
            <a:endParaRPr lang="en-US" dirty="0"/>
          </a:p>
          <a:p>
            <a:r>
              <a:rPr lang="en-US" b="1" dirty="0" smtClean="0"/>
              <a:t>Deficiency 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shortage of substances (as vitamins) necessary to health</a:t>
            </a:r>
          </a:p>
        </p:txBody>
      </p:sp>
      <p:pic>
        <p:nvPicPr>
          <p:cNvPr id="1026" name="Picture 2" descr="http://indyroots.com/wp-content/uploads/2012/08/pandemic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42" y="2811779"/>
            <a:ext cx="6154058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h.bu.edu/otlt/MPH-Modules/PH/HepatitisA-Sparta/Endemic-Epidem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7080"/>
            <a:ext cx="7391400" cy="36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TcDKhKB0fc1b8kNHL8UdfEvAfPG73d4kPFy072vAsZzpD6XP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20" y="2846069"/>
            <a:ext cx="3057979" cy="228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ncrypted-tbn3.gstatic.com/images?q=tbn:ANd9GcSC6TH-rL76-R3JdrkyX_O8AYXffNR1bO6vGr7hqkpLTXVeLPF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1" y="4459604"/>
            <a:ext cx="3494435" cy="23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2.gstatic.com/images?q=tbn:ANd9GcRobLhWsxMFYYbLP-d6O7LxBgA4XwAqCBWsZvTEhsaneeQzXmG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40" y="4648200"/>
            <a:ext cx="2536436" cy="22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4572000" y="4459604"/>
            <a:ext cx="3310224" cy="2436498"/>
          </a:xfrm>
          <a:prstGeom prst="noSmoking">
            <a:avLst>
              <a:gd name="adj" fmla="val 4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8" name="Picture 14" descr="http://t1.gstatic.com/images?q=tbn:ANd9GcTpcfNsYeGkT9zx5KAYU-Xfv3VSVldkyvNLT63wuSeOtHgfy1Sw-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8"/>
          <a:stretch/>
        </p:blipFill>
        <p:spPr bwMode="auto">
          <a:xfrm>
            <a:off x="5638800" y="-67500"/>
            <a:ext cx="3528059" cy="296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17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Terms</a:t>
            </a:r>
          </a:p>
          <a:p>
            <a:r>
              <a:rPr lang="en-US" b="1" dirty="0" smtClean="0"/>
              <a:t>Environmental </a:t>
            </a:r>
            <a:r>
              <a:rPr lang="en-US" b="1" dirty="0"/>
              <a:t>factors </a:t>
            </a:r>
            <a:endParaRPr lang="en-US" b="1" dirty="0" smtClean="0"/>
          </a:p>
          <a:p>
            <a:pPr lvl="1"/>
            <a:r>
              <a:rPr lang="en-US" dirty="0" smtClean="0"/>
              <a:t>Disease </a:t>
            </a:r>
            <a:r>
              <a:rPr lang="en-US" b="1" i="1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caused by genetics or infection</a:t>
            </a:r>
          </a:p>
          <a:p>
            <a:pPr lvl="2"/>
            <a:r>
              <a:rPr lang="en-US" dirty="0" smtClean="0"/>
              <a:t>Lifestyle: Stress, lack of sleep &amp; exercise, diet,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2"/>
            <a:r>
              <a:rPr lang="en-US" dirty="0" smtClean="0"/>
              <a:t>Environment: excess sun</a:t>
            </a:r>
          </a:p>
          <a:p>
            <a:pPr lvl="2"/>
            <a:r>
              <a:rPr lang="en-US" dirty="0"/>
              <a:t>Chemical exposure </a:t>
            </a:r>
            <a:r>
              <a:rPr lang="en-US" sz="1900" dirty="0">
                <a:hlinkClick r:id="rId2"/>
              </a:rPr>
              <a:t>(http://</a:t>
            </a:r>
            <a:r>
              <a:rPr lang="en-US" sz="1900" dirty="0" smtClean="0">
                <a:hlinkClick r:id="rId2"/>
              </a:rPr>
              <a:t>www.youtube.com/watch?v=zIJErVlVOY8)</a:t>
            </a:r>
            <a:endParaRPr lang="en-US" sz="1900" dirty="0" smtClean="0"/>
          </a:p>
          <a:p>
            <a:r>
              <a:rPr lang="en-US" b="1" dirty="0" smtClean="0"/>
              <a:t>Immunity</a:t>
            </a:r>
            <a:r>
              <a:rPr lang="en-US" b="1" dirty="0"/>
              <a:t> </a:t>
            </a:r>
            <a:endParaRPr lang="en-US" b="1" dirty="0" smtClean="0"/>
          </a:p>
          <a:p>
            <a:pPr lvl="1"/>
            <a:r>
              <a:rPr lang="en-US" dirty="0"/>
              <a:t>a condition of being able to resist a particular disease </a:t>
            </a:r>
            <a:endParaRPr lang="en-US" dirty="0" smtClean="0"/>
          </a:p>
          <a:p>
            <a:r>
              <a:rPr lang="en-US" b="1" dirty="0" smtClean="0"/>
              <a:t>Biological Warfare</a:t>
            </a:r>
          </a:p>
          <a:p>
            <a:pPr lvl="1"/>
            <a:r>
              <a:rPr lang="en-US" dirty="0" smtClean="0"/>
              <a:t>Weapons that spread disease </a:t>
            </a:r>
            <a:r>
              <a:rPr lang="en-US" b="1" dirty="0" smtClean="0"/>
              <a:t>NOT</a:t>
            </a:r>
            <a:r>
              <a:rPr lang="en-US" dirty="0" smtClean="0"/>
              <a:t> explosions</a:t>
            </a:r>
          </a:p>
          <a:p>
            <a:r>
              <a:rPr lang="en-US" b="1" dirty="0" smtClean="0"/>
              <a:t>NGO </a:t>
            </a:r>
            <a:r>
              <a:rPr lang="en-US" sz="3000" b="1" dirty="0"/>
              <a:t>(</a:t>
            </a:r>
            <a:r>
              <a:rPr lang="en-US" sz="3000" b="1" dirty="0" smtClean="0"/>
              <a:t>non</a:t>
            </a:r>
            <a:r>
              <a:rPr lang="en-US" sz="3000" b="1" dirty="0"/>
              <a:t>-</a:t>
            </a:r>
            <a:r>
              <a:rPr lang="en-US" sz="3000" b="1" dirty="0" smtClean="0"/>
              <a:t>governmental </a:t>
            </a:r>
            <a:r>
              <a:rPr lang="en-US" sz="3000" b="1" dirty="0"/>
              <a:t>organization) </a:t>
            </a:r>
            <a:endParaRPr lang="en-US" sz="3000" b="1" dirty="0" smtClean="0"/>
          </a:p>
          <a:p>
            <a:pPr lvl="1"/>
            <a:r>
              <a:rPr lang="en-US" sz="2400" dirty="0" smtClean="0"/>
              <a:t>group </a:t>
            </a:r>
            <a:r>
              <a:rPr lang="en-US" sz="2400" dirty="0"/>
              <a:t>of people </a:t>
            </a:r>
            <a:r>
              <a:rPr lang="en-US" sz="2400" dirty="0" smtClean="0"/>
              <a:t>working together to make the world better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80796"/>
            <a:ext cx="4086225" cy="367243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>
          <a:xfrm>
            <a:off x="4876800" y="3124200"/>
            <a:ext cx="4114800" cy="3733800"/>
          </a:xfrm>
          <a:prstGeom prst="noSmoking">
            <a:avLst>
              <a:gd name="adj" fmla="val 4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http://www.motleyhealth.com/wp-content/uploads/2010/12/eatwellplatelar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044" y="3270523"/>
            <a:ext cx="5172195" cy="36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2.cdn.turner.com/dr/hln/www/release/sites/default/files/imagecache/textarticle_640/2012/05/03/PS_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24" y="3426618"/>
            <a:ext cx="55626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esothelioma.com/images/asbestos-canc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44" y="3316087"/>
            <a:ext cx="43910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ddmcdn.com/gif/asbestos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18" y="4336915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oomandbloom.net/wp-content/uploads/2013/11/immuni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70" y="4397365"/>
            <a:ext cx="3250865" cy="2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1.gstatic.com/images?q=tbn:ANd9GcQ9PICzkdcqQHURQymSZGoZkC8cSXgLkogCceuphsMvcdFsJ2NyW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" y="4731251"/>
            <a:ext cx="5800184" cy="19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oc.gov/rr/scitech/tracer-bullets/images/gasmask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30" y="0"/>
            <a:ext cx="3026870" cy="24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7131" y="2439658"/>
            <a:ext cx="2950670" cy="1963537"/>
          </a:xfrm>
          <a:prstGeom prst="rect">
            <a:avLst/>
          </a:prstGeom>
        </p:spPr>
      </p:pic>
      <p:pic>
        <p:nvPicPr>
          <p:cNvPr id="2068" name="Picture 20" descr="https://encrypted-tbn2.gstatic.com/images?q=tbn:ANd9GcTpZX2H11-4Hdti-DOF0CNCzYrdWLAFnr1hWxzA4jkRKtjEsFv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279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1.bp.blogspot.com/-G7ZLVtXXuQE/UQLcqUYH_II/AAAAAAAAe-s/stAfHiDXdO0/s1600/unicef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82" y="1136757"/>
            <a:ext cx="2156906" cy="22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68963"/>
          </a:xfrm>
        </p:spPr>
        <p:txBody>
          <a:bodyPr/>
          <a:lstStyle/>
          <a:p>
            <a:r>
              <a:rPr lang="en-US" b="1" dirty="0" smtClean="0"/>
              <a:t>How disease spreads between cultures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Person to Person</a:t>
            </a:r>
          </a:p>
          <a:p>
            <a:pPr lvl="2"/>
            <a:r>
              <a:rPr lang="en-US" dirty="0" smtClean="0"/>
              <a:t>Airborne droplets</a:t>
            </a:r>
          </a:p>
          <a:p>
            <a:pPr lvl="2"/>
            <a:r>
              <a:rPr lang="en-US" dirty="0" smtClean="0"/>
              <a:t>Human waste</a:t>
            </a:r>
          </a:p>
          <a:p>
            <a:pPr lvl="2"/>
            <a:r>
              <a:rPr lang="en-US" dirty="0" smtClean="0"/>
              <a:t>Blood</a:t>
            </a:r>
          </a:p>
          <a:p>
            <a:pPr lvl="2"/>
            <a:r>
              <a:rPr lang="en-US" dirty="0" smtClean="0"/>
              <a:t>Direct contact w/skin</a:t>
            </a:r>
          </a:p>
          <a:p>
            <a:pPr lvl="2"/>
            <a:r>
              <a:rPr lang="en-US" dirty="0" smtClean="0"/>
              <a:t>Intimate Contact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Food</a:t>
            </a:r>
          </a:p>
          <a:p>
            <a:pPr lvl="1"/>
            <a:r>
              <a:rPr lang="en-US" dirty="0" smtClean="0"/>
              <a:t>Animal Contact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media.tumblr.com/1077bae950c561d066aabc63b3cf03d6/tumblr_inline_mnvdkvznsB1qz4r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76700"/>
            <a:ext cx="42195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treehugger.com/assets/images/2011/10/toilet-llqq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45" y="3905249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c07.deviantart.net/fs6/i/2005/060/2/0/blood_floor_by_Anilest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73399"/>
            <a:ext cx="2838450" cy="37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0" y="4972050"/>
            <a:ext cx="4762500" cy="1885950"/>
          </a:xfrm>
          <a:prstGeom prst="rect">
            <a:avLst/>
          </a:prstGeom>
        </p:spPr>
      </p:pic>
      <p:pic>
        <p:nvPicPr>
          <p:cNvPr id="3080" name="Picture 8" descr="http://www.ringwormcureinfo.com/wp-content/uploads/2012/01/2-ringwor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38" y="3581400"/>
            <a:ext cx="4390812" cy="32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625846"/>
            <a:ext cx="2795588" cy="4256918"/>
          </a:xfrm>
          <a:prstGeom prst="rect">
            <a:avLst/>
          </a:prstGeom>
        </p:spPr>
      </p:pic>
      <p:pic>
        <p:nvPicPr>
          <p:cNvPr id="3082" name="Picture 10" descr="http://www.wearewater.org/images/9286/project_content_block_thumbna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2322"/>
            <a:ext cx="5452110" cy="31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oodpoisoning.pritzkerlaw.com/uploads/image/hamburger-ecoli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63411"/>
            <a:ext cx="3463290" cy="31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0.gstatic.com/images?q=tbn:ANd9GcTs1ahgOqvTzQKvU3PHSRy-XkujEzsSt45rBqEFoXoNZfDHGA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08" y="5370514"/>
            <a:ext cx="2394234" cy="156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floridahealth.gov/diseases-and-conditions/diseases-from-animals/_images/raccoon-conten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26" y="4495800"/>
            <a:ext cx="3071242" cy="24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cvec.ucdavis.edu/sites/cvec.ucdavis.edu/files/u1/Ixodes_dammini_deer_tick_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22" y="1676404"/>
            <a:ext cx="3471860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43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Jon Crosson</cp:lastModifiedBy>
  <cp:revision>41</cp:revision>
  <dcterms:created xsi:type="dcterms:W3CDTF">2014-02-06T15:33:31Z</dcterms:created>
  <dcterms:modified xsi:type="dcterms:W3CDTF">2015-06-01T18:26:28Z</dcterms:modified>
</cp:coreProperties>
</file>